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00" r:id="rId2"/>
    <p:sldId id="257" r:id="rId3"/>
    <p:sldId id="394" r:id="rId4"/>
    <p:sldId id="259" r:id="rId5"/>
    <p:sldId id="262" r:id="rId6"/>
    <p:sldId id="260" r:id="rId7"/>
    <p:sldId id="403" r:id="rId8"/>
    <p:sldId id="264" r:id="rId9"/>
    <p:sldId id="265" r:id="rId10"/>
    <p:sldId id="266" r:id="rId11"/>
    <p:sldId id="271" r:id="rId12"/>
    <p:sldId id="307" r:id="rId13"/>
    <p:sldId id="275" r:id="rId14"/>
    <p:sldId id="276"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E1E1DB"/>
    <a:srgbClr val="0E18E4"/>
    <a:srgbClr val="CCFFCC"/>
    <a:srgbClr val="0000FF"/>
    <a:srgbClr val="7AF40C"/>
    <a:srgbClr val="FFFFCC"/>
    <a:srgbClr val="E8E8E4"/>
    <a:srgbClr val="99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20" autoAdjust="0"/>
    <p:restoredTop sz="95417" autoAdjust="0"/>
  </p:normalViewPr>
  <p:slideViewPr>
    <p:cSldViewPr snapToGrid="0">
      <p:cViewPr varScale="1">
        <p:scale>
          <a:sx n="62" d="100"/>
          <a:sy n="62" d="100"/>
        </p:scale>
        <p:origin x="528" y="3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fr-CA"/>
          </a:p>
        </p:txBody>
      </p:sp>
      <p:sp>
        <p:nvSpPr>
          <p:cNvPr id="3" name="Espace réservé de la date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502DE58-2A58-4D25-9B9E-7309E5E48E79}" type="datetimeFigureOut">
              <a:rPr lang="fr-CA" smtClean="0"/>
              <a:t>2022-09-01</a:t>
            </a:fld>
            <a:endParaRPr lang="fr-CA"/>
          </a:p>
        </p:txBody>
      </p:sp>
      <p:sp>
        <p:nvSpPr>
          <p:cNvPr id="4" name="Espace réservé de l'image des diapositives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fr-CA"/>
          </a:p>
        </p:txBody>
      </p:sp>
      <p:sp>
        <p:nvSpPr>
          <p:cNvPr id="5" name="Espace réservé des notes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fr-CA"/>
          </a:p>
        </p:txBody>
      </p:sp>
      <p:sp>
        <p:nvSpPr>
          <p:cNvPr id="7" name="Espace réservé du numéro de diapositive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4A6F84E-9EDA-4205-A306-B16E1BCCD3DF}" type="slidenum">
              <a:rPr lang="fr-CA" smtClean="0"/>
              <a:t>‹N°›</a:t>
            </a:fld>
            <a:endParaRPr lang="fr-CA"/>
          </a:p>
        </p:txBody>
      </p:sp>
    </p:spTree>
    <p:extLst>
      <p:ext uri="{BB962C8B-B14F-4D97-AF65-F5344CB8AC3E}">
        <p14:creationId xmlns:p14="http://schemas.microsoft.com/office/powerpoint/2010/main" val="391664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Josée</a:t>
            </a:r>
            <a:endParaRPr/>
          </a:p>
        </p:txBody>
      </p:sp>
      <p:sp>
        <p:nvSpPr>
          <p:cNvPr id="96" name="Google Shape;96;p1: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fr-CA" sz="1300" b="0" i="0" u="none" strike="noStrike" cap="none">
                <a:solidFill>
                  <a:srgbClr val="000000"/>
                </a:solidFill>
                <a:latin typeface="Calibri"/>
                <a:ea typeface="Calibri"/>
                <a:cs typeface="Calibri"/>
                <a:sym typeface="Calibri"/>
              </a:rPr>
              <a:t>1</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16: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Antoine</a:t>
            </a:r>
            <a:endParaRPr/>
          </a:p>
        </p:txBody>
      </p:sp>
      <p:sp>
        <p:nvSpPr>
          <p:cNvPr id="277" name="Google Shape;277;p16: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fr-CA"/>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Antoine</a:t>
            </a:r>
          </a:p>
        </p:txBody>
      </p:sp>
      <p:sp>
        <p:nvSpPr>
          <p:cNvPr id="4" name="Espace réservé du numéro de diapositive 3"/>
          <p:cNvSpPr>
            <a:spLocks noGrp="1"/>
          </p:cNvSpPr>
          <p:nvPr>
            <p:ph type="sldNum" sz="quarter" idx="5"/>
          </p:nvPr>
        </p:nvSpPr>
        <p:spPr/>
        <p:txBody>
          <a:bodyPr/>
          <a:lstStyle/>
          <a:p>
            <a:fld id="{84A6F84E-9EDA-4205-A306-B16E1BCCD3DF}" type="slidenum">
              <a:rPr lang="fr-CA" smtClean="0"/>
              <a:t>12</a:t>
            </a:fld>
            <a:endParaRPr lang="fr-CA"/>
          </a:p>
        </p:txBody>
      </p:sp>
    </p:spTree>
    <p:extLst>
      <p:ext uri="{BB962C8B-B14F-4D97-AF65-F5344CB8AC3E}">
        <p14:creationId xmlns:p14="http://schemas.microsoft.com/office/powerpoint/2010/main" val="3929242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2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p20: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Jay</a:t>
            </a:r>
            <a:endParaRPr/>
          </a:p>
          <a:p>
            <a:pPr marL="0" lvl="0" indent="0" algn="l" rtl="0">
              <a:lnSpc>
                <a:spcPct val="100000"/>
              </a:lnSpc>
              <a:spcBef>
                <a:spcPts val="0"/>
              </a:spcBef>
              <a:spcAft>
                <a:spcPts val="0"/>
              </a:spcAft>
              <a:buSzPts val="1400"/>
              <a:buNone/>
            </a:pPr>
            <a:endParaRPr/>
          </a:p>
        </p:txBody>
      </p:sp>
      <p:sp>
        <p:nvSpPr>
          <p:cNvPr id="343" name="Google Shape;343;p20: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fr-CA"/>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54" name="Google Shape;354;p2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2: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Josée</a:t>
            </a:r>
            <a:endParaRPr/>
          </a:p>
        </p:txBody>
      </p:sp>
      <p:sp>
        <p:nvSpPr>
          <p:cNvPr id="123" name="Google Shape;123;p2: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fr-CA"/>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Josée</a:t>
            </a:r>
          </a:p>
        </p:txBody>
      </p:sp>
      <p:sp>
        <p:nvSpPr>
          <p:cNvPr id="4" name="Espace réservé du numéro de diapositive 3"/>
          <p:cNvSpPr>
            <a:spLocks noGrp="1"/>
          </p:cNvSpPr>
          <p:nvPr>
            <p:ph type="sldNum" sz="quarter" idx="5"/>
          </p:nvPr>
        </p:nvSpPr>
        <p:spPr/>
        <p:txBody>
          <a:bodyPr/>
          <a:lstStyle/>
          <a:p>
            <a:fld id="{84A6F84E-9EDA-4205-A306-B16E1BCCD3DF}" type="slidenum">
              <a:rPr lang="fr-CA" smtClean="0"/>
              <a:t>3</a:t>
            </a:fld>
            <a:endParaRPr lang="fr-CA"/>
          </a:p>
        </p:txBody>
      </p:sp>
    </p:spTree>
    <p:extLst>
      <p:ext uri="{BB962C8B-B14F-4D97-AF65-F5344CB8AC3E}">
        <p14:creationId xmlns:p14="http://schemas.microsoft.com/office/powerpoint/2010/main" val="301168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44" name="Google Shape;144;p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73" name="Google Shape;173;p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5: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53" name="Google Shape;153;p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93" name="Google Shape;193;p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0: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Patrick</a:t>
            </a:r>
            <a:endParaRPr/>
          </a:p>
        </p:txBody>
      </p:sp>
      <p:sp>
        <p:nvSpPr>
          <p:cNvPr id="200" name="Google Shape;200;p10: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fr-CA"/>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1: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fr-CA"/>
              <a:t>Jay et Brigitte</a:t>
            </a:r>
            <a:endParaRPr/>
          </a:p>
        </p:txBody>
      </p:sp>
      <p:sp>
        <p:nvSpPr>
          <p:cNvPr id="210" name="Google Shape;210;p11: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fr-CA" sz="1300" b="0" i="0" u="none" strike="noStrike" cap="none">
                <a:solidFill>
                  <a:srgbClr val="000000"/>
                </a:solidFill>
                <a:latin typeface="Calibri"/>
                <a:ea typeface="Calibri"/>
                <a:cs typeface="Calibri"/>
                <a:sym typeface="Calibri"/>
              </a:rPr>
              <a:t>10</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8F374A9-1894-4623-95A9-7CF33BA6ABA8}" type="datetimeFigureOut">
              <a:rPr lang="fr-CA" smtClean="0"/>
              <a:t>2022-09-01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1649E3D-F712-4CDC-A6EC-45F2714B1601}"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87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F374A9-1894-4623-95A9-7CF33BA6ABA8}" type="datetimeFigureOut">
              <a:rPr lang="fr-CA" smtClean="0"/>
              <a:t>2022-09-01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87860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F374A9-1894-4623-95A9-7CF33BA6ABA8}" type="datetimeFigureOut">
              <a:rPr lang="fr-CA" smtClean="0"/>
              <a:t>2022-09-01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1649E3D-F712-4CDC-A6EC-45F2714B1601}" type="slidenum">
              <a:rPr lang="fr-CA" smtClean="0"/>
              <a:t>‹N°›</a:t>
            </a:fld>
            <a:endParaRPr lang="fr-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35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F374A9-1894-4623-95A9-7CF33BA6ABA8}" type="datetimeFigureOut">
              <a:rPr lang="fr-CA" smtClean="0"/>
              <a:t>2022-09-01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302209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8F374A9-1894-4623-95A9-7CF33BA6ABA8}" type="datetimeFigureOut">
              <a:rPr lang="fr-CA" smtClean="0"/>
              <a:t>2022-09-01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1649E3D-F712-4CDC-A6EC-45F2714B1601}"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52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8F374A9-1894-4623-95A9-7CF33BA6ABA8}" type="datetimeFigureOut">
              <a:rPr lang="fr-CA" smtClean="0"/>
              <a:t>2022-09-01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216052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8F374A9-1894-4623-95A9-7CF33BA6ABA8}" type="datetimeFigureOut">
              <a:rPr lang="fr-CA" smtClean="0"/>
              <a:t>2022-09-01</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410320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8F374A9-1894-4623-95A9-7CF33BA6ABA8}" type="datetimeFigureOut">
              <a:rPr lang="fr-CA" smtClean="0"/>
              <a:t>2022-09-01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164014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374A9-1894-4623-95A9-7CF33BA6ABA8}" type="datetimeFigureOut">
              <a:rPr lang="fr-CA" smtClean="0"/>
              <a:t>2022-09-01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286400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8F374A9-1894-4623-95A9-7CF33BA6ABA8}" type="datetimeFigureOut">
              <a:rPr lang="fr-CA" smtClean="0"/>
              <a:t>2022-09-01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1649E3D-F712-4CDC-A6EC-45F2714B1601}" type="slidenum">
              <a:rPr lang="fr-CA" smtClean="0"/>
              <a:t>‹N°›</a:t>
            </a:fld>
            <a:endParaRPr lang="fr-CA"/>
          </a:p>
        </p:txBody>
      </p:sp>
    </p:spTree>
    <p:extLst>
      <p:ext uri="{BB962C8B-B14F-4D97-AF65-F5344CB8AC3E}">
        <p14:creationId xmlns:p14="http://schemas.microsoft.com/office/powerpoint/2010/main" val="190549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8F374A9-1894-4623-95A9-7CF33BA6ABA8}" type="datetimeFigureOut">
              <a:rPr lang="fr-CA" smtClean="0"/>
              <a:t>2022-09-01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1649E3D-F712-4CDC-A6EC-45F2714B1601}"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F374A9-1894-4623-95A9-7CF33BA6ABA8}" type="datetimeFigureOut">
              <a:rPr lang="fr-CA" smtClean="0"/>
              <a:t>2022-09-01</a:t>
            </a:fld>
            <a:endParaRPr lang="fr-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1649E3D-F712-4CDC-A6EC-45F2714B1601}" type="slidenum">
              <a:rPr lang="fr-CA" smtClean="0"/>
              <a:t>‹N°›</a:t>
            </a:fld>
            <a:endParaRPr lang="fr-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80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agnygym.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facebook.com/groups/bazarmagnygym" TargetMode="External"/><Relationship Id="rId4" Type="http://schemas.openxmlformats.org/officeDocument/2006/relationships/image" Target="../media/image15.jf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8" Type="http://schemas.openxmlformats.org/officeDocument/2006/relationships/hyperlink" Target="mailto:magnygym.facturation@gmail.com" TargetMode="External"/><Relationship Id="rId13" Type="http://schemas.openxmlformats.org/officeDocument/2006/relationships/image" Target="../media/image11.png"/><Relationship Id="rId3" Type="http://schemas.openxmlformats.org/officeDocument/2006/relationships/image" Target="../media/image5.emf"/><Relationship Id="rId7" Type="http://schemas.openxmlformats.org/officeDocument/2006/relationships/hyperlink" Target="mailto:magnygym.direction@gmail.com" TargetMode="External"/><Relationship Id="rId12" Type="http://schemas.openxmlformats.org/officeDocument/2006/relationships/hyperlink" Target="https://www.facebook.com/groups/bazarmagnygy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hdphoto" Target="../media/hdphoto2.wdp"/><Relationship Id="rId5" Type="http://schemas.openxmlformats.org/officeDocument/2006/relationships/image" Target="../media/image9.png"/><Relationship Id="rId10" Type="http://schemas.openxmlformats.org/officeDocument/2006/relationships/image" Target="../media/image10.png"/><Relationship Id="rId4" Type="http://schemas.openxmlformats.org/officeDocument/2006/relationships/hyperlink" Target="mailto:magnygym.info@gmail.com" TargetMode="External"/><Relationship Id="rId9" Type="http://schemas.openxmlformats.org/officeDocument/2006/relationships/hyperlink" Target="mailto:magnygym.competitif@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groups/bazarmagnygy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mailto:magnygym.info@gmail.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magnygym.info@gmail.com" TargetMode="External"/><Relationship Id="rId5" Type="http://schemas.openxmlformats.org/officeDocument/2006/relationships/hyperlink" Target="http://www.magnygym.com/" TargetMode="External"/><Relationship Id="rId4" Type="http://schemas.openxmlformats.org/officeDocument/2006/relationships/hyperlink" Target="mailto:magnygym.facturation@gmail.co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magnygym.info@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p:nvPr/>
        </p:nvSpPr>
        <p:spPr>
          <a:xfrm>
            <a:off x="0" y="0"/>
            <a:ext cx="12192000" cy="4572001"/>
          </a:xfrm>
          <a:prstGeom prst="rect">
            <a:avLst/>
          </a:prstGeom>
          <a:solidFill>
            <a:srgbClr val="1482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mn-lt"/>
              <a:ea typeface="Arial"/>
              <a:cs typeface="Arial"/>
              <a:sym typeface="Arial"/>
            </a:endParaRPr>
          </a:p>
        </p:txBody>
      </p:sp>
      <p:sp>
        <p:nvSpPr>
          <p:cNvPr id="99" name="Google Shape;99;p1"/>
          <p:cNvSpPr/>
          <p:nvPr/>
        </p:nvSpPr>
        <p:spPr>
          <a:xfrm>
            <a:off x="-1" y="0"/>
            <a:ext cx="12192000" cy="4572001"/>
          </a:xfrm>
          <a:custGeom>
            <a:avLst/>
            <a:gdLst/>
            <a:ahLst/>
            <a:cxnLst/>
            <a:rect l="l" t="t" r="r" b="b"/>
            <a:pathLst>
              <a:path w="12192000" h="4572001" extrusionOk="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mn-lt"/>
              <a:ea typeface="Arial"/>
              <a:cs typeface="Arial"/>
              <a:sym typeface="Arial"/>
            </a:endParaRPr>
          </a:p>
        </p:txBody>
      </p:sp>
      <p:sp>
        <p:nvSpPr>
          <p:cNvPr id="101" name="Google Shape;101;p1"/>
          <p:cNvSpPr/>
          <p:nvPr/>
        </p:nvSpPr>
        <p:spPr>
          <a:xfrm>
            <a:off x="-2" y="4556873"/>
            <a:ext cx="12192000" cy="2298032"/>
          </a:xfrm>
          <a:prstGeom prst="rect">
            <a:avLst/>
          </a:prstGeom>
          <a:solidFill>
            <a:schemeClr val="accent1">
              <a:alpha val="84313"/>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Twentieth Century"/>
              <a:buNone/>
            </a:pPr>
            <a:endParaRPr sz="1800" b="0" i="0" u="none" strike="noStrike" cap="none">
              <a:solidFill>
                <a:srgbClr val="FFFFFF"/>
              </a:solidFill>
              <a:latin typeface="+mn-lt"/>
              <a:ea typeface="Twentieth Century"/>
              <a:cs typeface="Twentieth Century"/>
              <a:sym typeface="Twentieth Century"/>
            </a:endParaRPr>
          </a:p>
        </p:txBody>
      </p:sp>
      <p:sp>
        <p:nvSpPr>
          <p:cNvPr id="102" name="Google Shape;102;p1"/>
          <p:cNvSpPr/>
          <p:nvPr/>
        </p:nvSpPr>
        <p:spPr>
          <a:xfrm>
            <a:off x="0" y="-72726"/>
            <a:ext cx="12192000" cy="4572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Twentieth Century"/>
              <a:buNone/>
            </a:pPr>
            <a:endParaRPr sz="1800" b="0" i="0" u="none" strike="noStrike" cap="none" dirty="0">
              <a:solidFill>
                <a:srgbClr val="FFFFFF"/>
              </a:solidFill>
              <a:latin typeface="+mn-lt"/>
              <a:ea typeface="Twentieth Century"/>
              <a:cs typeface="Twentieth Century"/>
              <a:sym typeface="Twentieth Century"/>
            </a:endParaRPr>
          </a:p>
        </p:txBody>
      </p:sp>
      <p:pic>
        <p:nvPicPr>
          <p:cNvPr id="116" name="Google Shape;116;p1"/>
          <p:cNvPicPr preferRelativeResize="0"/>
          <p:nvPr/>
        </p:nvPicPr>
        <p:blipFill rotWithShape="1">
          <a:blip r:embed="rId3">
            <a:alphaModFix/>
          </a:blip>
          <a:srcRect t="23749" b="28122"/>
          <a:stretch/>
        </p:blipFill>
        <p:spPr>
          <a:xfrm rot="-655848">
            <a:off x="4012663" y="2339090"/>
            <a:ext cx="6387583" cy="946459"/>
          </a:xfrm>
          <a:prstGeom prst="rect">
            <a:avLst/>
          </a:prstGeom>
          <a:noFill/>
          <a:ln>
            <a:noFill/>
          </a:ln>
        </p:spPr>
      </p:pic>
      <p:sp>
        <p:nvSpPr>
          <p:cNvPr id="117" name="Google Shape;117;p1"/>
          <p:cNvSpPr/>
          <p:nvPr/>
        </p:nvSpPr>
        <p:spPr>
          <a:xfrm rot="-644516">
            <a:off x="5585746" y="2992367"/>
            <a:ext cx="4014651" cy="5695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fr-CA" sz="3200" b="0" i="1" u="none" strike="noStrike" cap="none" dirty="0">
                <a:solidFill>
                  <a:srgbClr val="000000"/>
                </a:solidFill>
                <a:latin typeface="+mn-lt"/>
                <a:ea typeface="Arial"/>
                <a:cs typeface="Arial"/>
                <a:sym typeface="Arial"/>
              </a:rPr>
              <a:t>de la rentrée</a:t>
            </a:r>
            <a:endParaRPr sz="3200" b="0" i="0" u="none" strike="noStrike" cap="none" dirty="0">
              <a:solidFill>
                <a:srgbClr val="000000"/>
              </a:solidFill>
              <a:latin typeface="+mn-lt"/>
              <a:ea typeface="Arial"/>
              <a:cs typeface="Arial"/>
              <a:sym typeface="Arial"/>
            </a:endParaRPr>
          </a:p>
        </p:txBody>
      </p:sp>
      <p:pic>
        <p:nvPicPr>
          <p:cNvPr id="118" name="Google Shape;118;p1"/>
          <p:cNvPicPr preferRelativeResize="0"/>
          <p:nvPr/>
        </p:nvPicPr>
        <p:blipFill rotWithShape="1">
          <a:blip r:embed="rId4">
            <a:alphaModFix/>
          </a:blip>
          <a:srcRect/>
          <a:stretch/>
        </p:blipFill>
        <p:spPr>
          <a:xfrm>
            <a:off x="352081" y="247012"/>
            <a:ext cx="2567470" cy="1933377"/>
          </a:xfrm>
          <a:prstGeom prst="rect">
            <a:avLst/>
          </a:prstGeom>
          <a:noFill/>
          <a:ln>
            <a:noFill/>
          </a:ln>
        </p:spPr>
      </p:pic>
      <p:pic>
        <p:nvPicPr>
          <p:cNvPr id="2" name="Image 1">
            <a:extLst>
              <a:ext uri="{FF2B5EF4-FFF2-40B4-BE49-F238E27FC236}">
                <a16:creationId xmlns:a16="http://schemas.microsoft.com/office/drawing/2014/main" id="{A0D7F682-EB71-BB04-D30E-FA717ECEB0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7316" y="3679788"/>
            <a:ext cx="3335346" cy="3036020"/>
          </a:xfrm>
          <a:prstGeom prst="rect">
            <a:avLst/>
          </a:prstGeom>
        </p:spPr>
      </p:pic>
      <p:sp>
        <p:nvSpPr>
          <p:cNvPr id="3" name="Rectangle 2" descr="Papier coloré dans une pile">
            <a:extLst>
              <a:ext uri="{FF2B5EF4-FFF2-40B4-BE49-F238E27FC236}">
                <a16:creationId xmlns:a16="http://schemas.microsoft.com/office/drawing/2014/main" id="{A0C6A08C-3447-E4CB-8DC1-36B72526F6FF}"/>
              </a:ext>
            </a:extLst>
          </p:cNvPr>
          <p:cNvSpPr/>
          <p:nvPr/>
        </p:nvSpPr>
        <p:spPr>
          <a:xfrm>
            <a:off x="539887" y="3999420"/>
            <a:ext cx="2653665" cy="1539448"/>
          </a:xfrm>
          <a:prstGeom prst="rect">
            <a:avLst/>
          </a:prstGeom>
          <a:no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pPr algn="ctr"/>
            <a:r>
              <a:rPr lang="fr-CA" sz="3600" b="1" i="1" dirty="0">
                <a:solidFill>
                  <a:srgbClr val="FF0000"/>
                </a:solidFill>
              </a:rPr>
              <a:t>Prendre le temps de bien lire SVP</a:t>
            </a:r>
          </a:p>
        </p:txBody>
      </p:sp>
      <p:pic>
        <p:nvPicPr>
          <p:cNvPr id="4" name="Image 3">
            <a:extLst>
              <a:ext uri="{FF2B5EF4-FFF2-40B4-BE49-F238E27FC236}">
                <a16:creationId xmlns:a16="http://schemas.microsoft.com/office/drawing/2014/main" id="{61915DA6-21A3-4FC5-38E1-4DA75C316702}"/>
              </a:ext>
            </a:extLst>
          </p:cNvPr>
          <p:cNvPicPr>
            <a:picLocks noChangeAspect="1"/>
          </p:cNvPicPr>
          <p:nvPr/>
        </p:nvPicPr>
        <p:blipFill>
          <a:blip r:embed="rId6"/>
          <a:stretch>
            <a:fillRect/>
          </a:stretch>
        </p:blipFill>
        <p:spPr>
          <a:xfrm>
            <a:off x="10255171" y="4778746"/>
            <a:ext cx="1612587" cy="1825254"/>
          </a:xfrm>
          <a:prstGeom prst="rect">
            <a:avLst/>
          </a:prstGeom>
          <a:blipFill>
            <a:blip r:embed="rId7"/>
            <a:tile tx="0" ty="0" sx="100000" sy="100000" flip="none" algn="tl"/>
          </a:blipFill>
          <a:ln>
            <a:solidFill>
              <a:srgbClr val="FFC000"/>
            </a:solidFill>
          </a:ln>
        </p:spPr>
      </p:pic>
      <p:sp>
        <p:nvSpPr>
          <p:cNvPr id="5" name="Titre 1">
            <a:extLst>
              <a:ext uri="{FF2B5EF4-FFF2-40B4-BE49-F238E27FC236}">
                <a16:creationId xmlns:a16="http://schemas.microsoft.com/office/drawing/2014/main" id="{7FEDA6C4-DE7E-C7A7-30AD-EAA00954054E}"/>
              </a:ext>
            </a:extLst>
          </p:cNvPr>
          <p:cNvSpPr txBox="1">
            <a:spLocks/>
          </p:cNvSpPr>
          <p:nvPr/>
        </p:nvSpPr>
        <p:spPr>
          <a:xfrm rot="20722299">
            <a:off x="7658218" y="5056331"/>
            <a:ext cx="2379737" cy="821344"/>
          </a:xfrm>
          <a:prstGeom prst="rect">
            <a:avLst/>
          </a:prstGeom>
        </p:spPr>
        <p:txBody>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CA" dirty="0" err="1"/>
              <a:t>QuestionS</a:t>
            </a:r>
            <a:endParaRPr lang="fr-CA" dirty="0"/>
          </a:p>
        </p:txBody>
      </p:sp>
      <p:sp>
        <p:nvSpPr>
          <p:cNvPr id="6" name="Titre 1">
            <a:extLst>
              <a:ext uri="{FF2B5EF4-FFF2-40B4-BE49-F238E27FC236}">
                <a16:creationId xmlns:a16="http://schemas.microsoft.com/office/drawing/2014/main" id="{5991BED0-9988-BAB1-19F4-A79E2ED12C95}"/>
              </a:ext>
            </a:extLst>
          </p:cNvPr>
          <p:cNvSpPr txBox="1">
            <a:spLocks/>
          </p:cNvSpPr>
          <p:nvPr/>
        </p:nvSpPr>
        <p:spPr>
          <a:xfrm rot="20734866">
            <a:off x="8091203" y="5512002"/>
            <a:ext cx="2459607" cy="1247453"/>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CA" dirty="0"/>
              <a:t>Réponses </a:t>
            </a:r>
          </a:p>
        </p:txBody>
      </p:sp>
      <p:sp>
        <p:nvSpPr>
          <p:cNvPr id="7" name="Rectangle 6">
            <a:extLst>
              <a:ext uri="{FF2B5EF4-FFF2-40B4-BE49-F238E27FC236}">
                <a16:creationId xmlns:a16="http://schemas.microsoft.com/office/drawing/2014/main" id="{A3A17EFD-ED67-8293-7A62-DA6B5C7C115C}"/>
              </a:ext>
            </a:extLst>
          </p:cNvPr>
          <p:cNvSpPr/>
          <p:nvPr/>
        </p:nvSpPr>
        <p:spPr>
          <a:xfrm>
            <a:off x="5117886" y="285381"/>
            <a:ext cx="4490850" cy="1933378"/>
          </a:xfrm>
          <a:prstGeom prst="rect">
            <a:avLst/>
          </a:prstGeom>
        </p:spPr>
        <p:txBody>
          <a:bodyPr vert="horz" lIns="91440" tIns="45720" rIns="91440" bIns="45720" rtlCol="0" anchor="b">
            <a:normAutofit/>
          </a:bodyPr>
          <a:lstStyle/>
          <a:p>
            <a:pPr algn="ctr" defTabSz="914400">
              <a:lnSpc>
                <a:spcPct val="80000"/>
              </a:lnSpc>
              <a:spcBef>
                <a:spcPct val="0"/>
              </a:spcBef>
              <a:spcAft>
                <a:spcPts val="800"/>
              </a:spcAft>
            </a:pPr>
            <a:r>
              <a:rPr lang="en-US" sz="7200" b="1" kern="1200" cap="all" spc="200" baseline="0" dirty="0">
                <a:latin typeface="+mj-lt"/>
                <a:ea typeface="+mj-ea"/>
                <a:cs typeface="+mj-cs"/>
              </a:rPr>
              <a:t>Pirouette</a:t>
            </a:r>
            <a:r>
              <a:rPr lang="en-US" sz="5800" b="1" kern="1200" cap="all" spc="200" baseline="0" dirty="0">
                <a:solidFill>
                  <a:srgbClr val="A759A7"/>
                </a:solidFill>
                <a:ea typeface="+mj-ea"/>
                <a:cs typeface="+mj-cs"/>
              </a:rPr>
              <a:t> </a:t>
            </a:r>
          </a:p>
          <a:p>
            <a:pPr algn="ctr" defTabSz="914400">
              <a:lnSpc>
                <a:spcPct val="80000"/>
              </a:lnSpc>
              <a:spcBef>
                <a:spcPct val="0"/>
              </a:spcBef>
              <a:spcAft>
                <a:spcPts val="800"/>
              </a:spcAft>
            </a:pPr>
            <a:r>
              <a:rPr lang="en-US" sz="5800" b="1" kern="1200" cap="all" spc="200" baseline="0" dirty="0">
                <a:solidFill>
                  <a:srgbClr val="98012E"/>
                </a:solidFill>
                <a:ea typeface="+mj-ea"/>
                <a:cs typeface="+mj-cs"/>
              </a:rPr>
              <a:t> </a:t>
            </a:r>
            <a:r>
              <a:rPr lang="en-US" sz="4800" b="1" u="sng" kern="1200" cap="all" spc="200" baseline="0" dirty="0" err="1">
                <a:solidFill>
                  <a:srgbClr val="98012E"/>
                </a:solidFill>
                <a:ea typeface="+mj-ea"/>
                <a:cs typeface="+mj-cs"/>
              </a:rPr>
              <a:t>aOÛT</a:t>
            </a:r>
            <a:r>
              <a:rPr lang="en-US" sz="4800" b="1" u="sng" kern="1200" cap="all" spc="200" baseline="0" dirty="0">
                <a:solidFill>
                  <a:srgbClr val="98012E"/>
                </a:solidFill>
                <a:ea typeface="+mj-ea"/>
                <a:cs typeface="+mj-cs"/>
              </a:rPr>
              <a:t> 2022</a:t>
            </a:r>
            <a:endParaRPr lang="en-US" sz="5800" b="1" u="sng" kern="1200" cap="all" spc="200" baseline="0" dirty="0">
              <a:solidFill>
                <a:srgbClr val="98012E"/>
              </a:solidFill>
              <a:ea typeface="+mj-ea"/>
              <a:cs typeface="+mj-cs"/>
            </a:endParaRPr>
          </a:p>
        </p:txBody>
      </p:sp>
      <p:sp>
        <p:nvSpPr>
          <p:cNvPr id="8" name="ZoneTexte 7">
            <a:extLst>
              <a:ext uri="{FF2B5EF4-FFF2-40B4-BE49-F238E27FC236}">
                <a16:creationId xmlns:a16="http://schemas.microsoft.com/office/drawing/2014/main" id="{E09E51F3-D5CA-D52C-0834-9E162493E561}"/>
              </a:ext>
            </a:extLst>
          </p:cNvPr>
          <p:cNvSpPr txBox="1"/>
          <p:nvPr/>
        </p:nvSpPr>
        <p:spPr>
          <a:xfrm>
            <a:off x="5117885" y="136585"/>
            <a:ext cx="2567470" cy="461665"/>
          </a:xfrm>
          <a:prstGeom prst="rect">
            <a:avLst/>
          </a:prstGeom>
          <a:noFill/>
          <a:ln>
            <a:noFill/>
          </a:ln>
        </p:spPr>
        <p:txBody>
          <a:bodyPr wrap="square" rtlCol="0">
            <a:spAutoFit/>
          </a:bodyPr>
          <a:lstStyle/>
          <a:p>
            <a:pPr algn="ctr"/>
            <a:r>
              <a:rPr lang="fr-CA" sz="2400" dirty="0"/>
              <a:t>Journal interne</a:t>
            </a:r>
            <a:endParaRPr lang="en-CA" sz="2400" dirty="0"/>
          </a:p>
        </p:txBody>
      </p:sp>
      <p:sp>
        <p:nvSpPr>
          <p:cNvPr id="9" name="ZoneTexte 8">
            <a:extLst>
              <a:ext uri="{FF2B5EF4-FFF2-40B4-BE49-F238E27FC236}">
                <a16:creationId xmlns:a16="http://schemas.microsoft.com/office/drawing/2014/main" id="{D4231248-077D-CF3F-65B0-80AAAA11392A}"/>
              </a:ext>
            </a:extLst>
          </p:cNvPr>
          <p:cNvSpPr txBox="1"/>
          <p:nvPr/>
        </p:nvSpPr>
        <p:spPr>
          <a:xfrm>
            <a:off x="6578360" y="3755935"/>
            <a:ext cx="4483104" cy="646331"/>
          </a:xfrm>
          <a:prstGeom prst="rect">
            <a:avLst/>
          </a:prstGeom>
          <a:solidFill>
            <a:srgbClr val="3EB9E8"/>
          </a:solidFill>
        </p:spPr>
        <p:txBody>
          <a:bodyPr wrap="square" rtlCol="0">
            <a:spAutoFit/>
          </a:bodyPr>
          <a:lstStyle/>
          <a:p>
            <a:pPr algn="ctr"/>
            <a:r>
              <a:rPr lang="fr-CA" sz="3600" dirty="0">
                <a:latin typeface="Bernard MT Condensed" panose="02050806060905020404" pitchFamily="18" charset="0"/>
              </a:rPr>
              <a:t>SJPJ - Récréatif </a:t>
            </a:r>
            <a:r>
              <a:rPr lang="fr-CA" sz="2000" dirty="0">
                <a:latin typeface="Bernard MT Condensed" panose="02050806060905020404" pitchFamily="18" charset="0"/>
              </a:rPr>
              <a:t>(4 - 10 ans)</a:t>
            </a:r>
            <a:endParaRPr lang="fr-CA" sz="3600" dirty="0">
              <a:latin typeface="Bernard MT Condensed" panose="020508060609050204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1"/>
          <p:cNvSpPr txBox="1">
            <a:spLocks noGrp="1"/>
          </p:cNvSpPr>
          <p:nvPr>
            <p:ph type="title"/>
          </p:nvPr>
        </p:nvSpPr>
        <p:spPr>
          <a:xfrm>
            <a:off x="783512" y="420682"/>
            <a:ext cx="5791023" cy="506989"/>
          </a:xfrm>
          <a:prstGeom prst="rect">
            <a:avLst/>
          </a:prstGeom>
          <a:blipFill rotWithShape="1">
            <a:blip r:embed="rId3">
              <a:alphaModFix/>
            </a:blip>
            <a:tile tx="0" ty="0" sx="100000" sy="100000" flip="none" algn="tl"/>
          </a:blip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C0C0C"/>
              </a:buClr>
              <a:buSzPct val="100000"/>
              <a:buFont typeface="Twentieth Century"/>
              <a:buNone/>
            </a:pPr>
            <a:r>
              <a:rPr lang="fr-CA" sz="3000" dirty="0">
                <a:latin typeface="+mn-lt"/>
              </a:rPr>
              <a:t>AVANT DE PARTIR DE LA MAISON</a:t>
            </a:r>
            <a:endParaRPr sz="3000" dirty="0">
              <a:latin typeface="+mn-lt"/>
            </a:endParaRPr>
          </a:p>
        </p:txBody>
      </p:sp>
      <p:sp>
        <p:nvSpPr>
          <p:cNvPr id="213" name="Google Shape;213;p11"/>
          <p:cNvSpPr txBox="1"/>
          <p:nvPr/>
        </p:nvSpPr>
        <p:spPr>
          <a:xfrm>
            <a:off x="675466" y="987992"/>
            <a:ext cx="11253600" cy="2668382"/>
          </a:xfrm>
          <a:prstGeom prst="rect">
            <a:avLst/>
          </a:prstGeom>
          <a:noFill/>
          <a:ln>
            <a:noFill/>
          </a:ln>
        </p:spPr>
        <p:txBody>
          <a:bodyPr spcFirstLastPara="1" wrap="square" lIns="91425" tIns="45700" rIns="91425" bIns="45700" anchor="t" anchorCtr="0">
            <a:spAutoFit/>
          </a:bodyPr>
          <a:lstStyle/>
          <a:p>
            <a:pPr marL="176212" marR="0" lvl="0" indent="-176212" algn="l" rtl="0">
              <a:lnSpc>
                <a:spcPct val="100000"/>
              </a:lnSpc>
              <a:spcBef>
                <a:spcPts val="0"/>
              </a:spcBef>
              <a:spcAft>
                <a:spcPts val="0"/>
              </a:spcAft>
              <a:buClr>
                <a:srgbClr val="000000"/>
              </a:buClr>
              <a:buSzPts val="2200"/>
              <a:buFont typeface="Arial"/>
              <a:buChar char="•"/>
            </a:pPr>
            <a:r>
              <a:rPr lang="fr-CA" sz="2200" b="0" i="1" u="none" strike="noStrike" cap="none" dirty="0">
                <a:solidFill>
                  <a:srgbClr val="000000"/>
                </a:solidFill>
                <a:latin typeface="+mn-lt"/>
                <a:ea typeface="Twentieth Century"/>
                <a:cs typeface="Twentieth Century"/>
                <a:sym typeface="Twentieth Century"/>
              </a:rPr>
              <a:t>Les parents doivent vérifier la présence de symptômes qui s’apparentent à la COVID avant d’amener leur enfant à la Gym. Les parents sont inviter à s’informer et respecter les consignes de la Santé Publique en vigueur. </a:t>
            </a:r>
            <a:endParaRPr sz="1400" b="0" i="0" u="none" strike="noStrike" cap="none" dirty="0">
              <a:solidFill>
                <a:srgbClr val="000000"/>
              </a:solidFill>
              <a:latin typeface="+mn-lt"/>
              <a:ea typeface="Arial"/>
              <a:cs typeface="Arial"/>
              <a:sym typeface="Arial"/>
            </a:endParaRPr>
          </a:p>
          <a:p>
            <a:pPr marL="176212" marR="0" lvl="0" indent="-176212" algn="l" rtl="0">
              <a:lnSpc>
                <a:spcPct val="100000"/>
              </a:lnSpc>
              <a:spcBef>
                <a:spcPts val="600"/>
              </a:spcBef>
              <a:spcAft>
                <a:spcPts val="0"/>
              </a:spcAft>
              <a:buClr>
                <a:srgbClr val="000000"/>
              </a:buClr>
              <a:buSzPts val="2200"/>
              <a:buFont typeface="Arial"/>
              <a:buChar char="•"/>
            </a:pPr>
            <a:r>
              <a:rPr lang="fr-CA" sz="2200" b="0" i="1" u="none" strike="noStrike" cap="none" dirty="0">
                <a:solidFill>
                  <a:srgbClr val="000000"/>
                </a:solidFill>
                <a:latin typeface="+mn-lt"/>
                <a:ea typeface="Twentieth Century"/>
                <a:cs typeface="Twentieth Century"/>
                <a:sym typeface="Twentieth Century"/>
              </a:rPr>
              <a:t>Vêtir ses vêtements de Gym. L’enfant pourra les enlever à son retour à la maison.</a:t>
            </a:r>
            <a:endParaRPr sz="2200" b="0" i="1" u="none" strike="noStrike" cap="none" dirty="0">
              <a:solidFill>
                <a:srgbClr val="000000"/>
              </a:solidFill>
              <a:latin typeface="+mn-lt"/>
              <a:ea typeface="Twentieth Century"/>
              <a:cs typeface="Twentieth Century"/>
              <a:sym typeface="Twentieth Century"/>
            </a:endParaRPr>
          </a:p>
          <a:p>
            <a:pPr marL="169862" marR="0" lvl="0" indent="-169862" algn="l" rtl="0">
              <a:lnSpc>
                <a:spcPct val="90000"/>
              </a:lnSpc>
              <a:spcBef>
                <a:spcPts val="600"/>
              </a:spcBef>
              <a:spcAft>
                <a:spcPts val="0"/>
              </a:spcAft>
              <a:buClr>
                <a:srgbClr val="000000"/>
              </a:buClr>
              <a:buSzPts val="2200"/>
              <a:buFont typeface="Arial"/>
              <a:buChar char="•"/>
            </a:pPr>
            <a:r>
              <a:rPr lang="fr-CA" sz="2200" b="1" i="1" u="none" strike="noStrike" cap="none" dirty="0">
                <a:solidFill>
                  <a:srgbClr val="000000"/>
                </a:solidFill>
                <a:latin typeface="+mn-lt"/>
                <a:ea typeface="Twentieth Century"/>
                <a:cs typeface="Twentieth Century"/>
                <a:sym typeface="Twentieth Century"/>
              </a:rPr>
              <a:t>Cheveux bien attachés ! IMPORTANT (chignon ou tresse).</a:t>
            </a:r>
            <a:endParaRPr sz="1400" b="0" i="0" u="none" strike="noStrike" cap="none" dirty="0">
              <a:solidFill>
                <a:srgbClr val="000000"/>
              </a:solidFill>
              <a:latin typeface="+mn-lt"/>
              <a:ea typeface="Arial"/>
              <a:cs typeface="Arial"/>
              <a:sym typeface="Arial"/>
            </a:endParaRPr>
          </a:p>
          <a:p>
            <a:pPr marL="169862" marR="0" lvl="0" indent="-169862" algn="l" rtl="0">
              <a:lnSpc>
                <a:spcPct val="90000"/>
              </a:lnSpc>
              <a:spcBef>
                <a:spcPts val="600"/>
              </a:spcBef>
              <a:spcAft>
                <a:spcPts val="0"/>
              </a:spcAft>
              <a:buClr>
                <a:srgbClr val="000000"/>
              </a:buClr>
              <a:buSzPts val="2200"/>
              <a:buFont typeface="Arial"/>
              <a:buChar char="•"/>
            </a:pPr>
            <a:r>
              <a:rPr lang="fr-CA" sz="2200" b="0" i="1" u="none" strike="noStrike" cap="none" dirty="0">
                <a:solidFill>
                  <a:srgbClr val="000000"/>
                </a:solidFill>
                <a:latin typeface="+mn-lt"/>
                <a:ea typeface="Twentieth Century"/>
                <a:cs typeface="Twentieth Century"/>
                <a:sym typeface="Twentieth Century"/>
              </a:rPr>
              <a:t>Apporter son sac d’effets personnels (contenu énuméré à la page précédente).</a:t>
            </a:r>
            <a:endParaRPr sz="2200" b="0" i="1" u="none" strike="noStrike" cap="none" dirty="0">
              <a:solidFill>
                <a:srgbClr val="000000"/>
              </a:solidFill>
              <a:latin typeface="+mn-lt"/>
              <a:ea typeface="Twentieth Century"/>
              <a:cs typeface="Twentieth Century"/>
              <a:sym typeface="Twentieth Century"/>
            </a:endParaRPr>
          </a:p>
          <a:p>
            <a:pPr marL="169862" marR="0" lvl="0" indent="-169862" algn="l" rtl="0">
              <a:lnSpc>
                <a:spcPct val="90000"/>
              </a:lnSpc>
              <a:spcBef>
                <a:spcPts val="600"/>
              </a:spcBef>
              <a:spcAft>
                <a:spcPts val="0"/>
              </a:spcAft>
              <a:buClr>
                <a:srgbClr val="000000"/>
              </a:buClr>
              <a:buSzPts val="2200"/>
              <a:buFont typeface="Arial"/>
              <a:buChar char="•"/>
            </a:pPr>
            <a:r>
              <a:rPr lang="fr-CA" sz="2200" b="1" i="1" u="none" strike="noStrike" cap="none" dirty="0">
                <a:solidFill>
                  <a:srgbClr val="000000"/>
                </a:solidFill>
                <a:latin typeface="+mn-lt"/>
                <a:ea typeface="Twentieth Century"/>
                <a:cs typeface="Twentieth Century"/>
                <a:sym typeface="Twentieth Century"/>
              </a:rPr>
              <a:t>S’assurer </a:t>
            </a:r>
            <a:r>
              <a:rPr lang="fr-CA" sz="2200" b="0" i="1" u="none" strike="noStrike" cap="none" dirty="0">
                <a:solidFill>
                  <a:srgbClr val="000000"/>
                </a:solidFill>
                <a:latin typeface="+mn-lt"/>
                <a:ea typeface="Twentieth Century"/>
                <a:cs typeface="Twentieth Century"/>
                <a:sym typeface="Twentieth Century"/>
              </a:rPr>
              <a:t>d’aller à la toilette </a:t>
            </a:r>
            <a:r>
              <a:rPr lang="fr-CA" sz="2200" b="1" i="1" u="sng" strike="noStrike" cap="none" dirty="0">
                <a:solidFill>
                  <a:srgbClr val="000000"/>
                </a:solidFill>
                <a:latin typeface="+mn-lt"/>
                <a:ea typeface="Twentieth Century"/>
                <a:cs typeface="Twentieth Century"/>
                <a:sym typeface="Twentieth Century"/>
              </a:rPr>
              <a:t>AVANT</a:t>
            </a:r>
            <a:r>
              <a:rPr lang="fr-CA" sz="2200" b="0" i="1" u="none" strike="noStrike" cap="none" dirty="0">
                <a:solidFill>
                  <a:srgbClr val="000000"/>
                </a:solidFill>
                <a:latin typeface="+mn-lt"/>
                <a:ea typeface="Twentieth Century"/>
                <a:cs typeface="Twentieth Century"/>
                <a:sym typeface="Twentieth Century"/>
              </a:rPr>
              <a:t> de quitter la maison.</a:t>
            </a:r>
            <a:endParaRPr sz="2200" b="0" i="1" u="none" strike="noStrike" cap="none" dirty="0">
              <a:solidFill>
                <a:srgbClr val="000000"/>
              </a:solidFill>
              <a:latin typeface="+mn-lt"/>
              <a:ea typeface="Twentieth Century"/>
              <a:cs typeface="Twentieth Century"/>
              <a:sym typeface="Twentieth Century"/>
            </a:endParaRPr>
          </a:p>
        </p:txBody>
      </p:sp>
      <p:cxnSp>
        <p:nvCxnSpPr>
          <p:cNvPr id="217" name="Google Shape;217;p11"/>
          <p:cNvCxnSpPr/>
          <p:nvPr/>
        </p:nvCxnSpPr>
        <p:spPr>
          <a:xfrm>
            <a:off x="675466" y="6618743"/>
            <a:ext cx="11179800" cy="0"/>
          </a:xfrm>
          <a:prstGeom prst="straightConnector1">
            <a:avLst/>
          </a:prstGeom>
          <a:noFill/>
          <a:ln w="41275" cap="flat" cmpd="sng">
            <a:solidFill>
              <a:srgbClr val="F5A3EF"/>
            </a:solidFill>
            <a:prstDash val="solid"/>
            <a:round/>
            <a:headEnd type="none" w="sm" len="sm"/>
            <a:tailEnd type="none" w="sm" len="sm"/>
          </a:ln>
        </p:spPr>
      </p:cxnSp>
      <p:sp>
        <p:nvSpPr>
          <p:cNvPr id="2" name="Rectangle 1">
            <a:extLst>
              <a:ext uri="{FF2B5EF4-FFF2-40B4-BE49-F238E27FC236}">
                <a16:creationId xmlns:a16="http://schemas.microsoft.com/office/drawing/2014/main" id="{F05E5DD6-C110-7E17-4A17-C5BB30CB869F}"/>
              </a:ext>
            </a:extLst>
          </p:cNvPr>
          <p:cNvSpPr/>
          <p:nvPr/>
        </p:nvSpPr>
        <p:spPr>
          <a:xfrm>
            <a:off x="609620" y="603115"/>
            <a:ext cx="173892" cy="1284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Google Shape;225;p12">
            <a:extLst>
              <a:ext uri="{FF2B5EF4-FFF2-40B4-BE49-F238E27FC236}">
                <a16:creationId xmlns:a16="http://schemas.microsoft.com/office/drawing/2014/main" id="{11981230-8E5F-A3F1-C6CD-AADEEC4EEC1E}"/>
              </a:ext>
            </a:extLst>
          </p:cNvPr>
          <p:cNvSpPr txBox="1">
            <a:spLocks/>
          </p:cNvSpPr>
          <p:nvPr/>
        </p:nvSpPr>
        <p:spPr>
          <a:xfrm>
            <a:off x="783512" y="3999106"/>
            <a:ext cx="5108524" cy="551904"/>
          </a:xfrm>
          <a:prstGeom prst="rect">
            <a:avLst/>
          </a:prstGeom>
          <a:blipFill rotWithShape="1">
            <a:blip r:embed="rId3">
              <a:alphaModFix/>
            </a:blip>
            <a:tile tx="0" ty="0" sx="100000" sy="100000" flip="none" algn="tl"/>
          </a:blipFill>
          <a:ln>
            <a:noFill/>
          </a:ln>
        </p:spPr>
        <p:txBody>
          <a:bodyPr spcFirstLastPara="1" vert="horz" wrap="square" lIns="91425" tIns="45700" rIns="91425" bIns="45700" rtlCol="0" anchor="ctr" anchorCtr="0">
            <a:normAutofit fontScale="975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nSpc>
                <a:spcPct val="100000"/>
              </a:lnSpc>
              <a:spcBef>
                <a:spcPts val="0"/>
              </a:spcBef>
              <a:buClr>
                <a:srgbClr val="0C0C0C"/>
              </a:buClr>
              <a:buSzPct val="100000"/>
              <a:buFont typeface="Twentieth Century"/>
              <a:buNone/>
            </a:pPr>
            <a:r>
              <a:rPr lang="fr-CA" sz="3000" dirty="0">
                <a:latin typeface="+mn-lt"/>
              </a:rPr>
              <a:t> EN ARRIVANT </a:t>
            </a:r>
            <a:r>
              <a:rPr lang="fr-CA" sz="3000" cap="none" dirty="0">
                <a:latin typeface="+mn-lt"/>
              </a:rPr>
              <a:t>À « LA GYM »</a:t>
            </a:r>
            <a:endParaRPr lang="fr-CA" sz="3000" dirty="0">
              <a:latin typeface="+mn-lt"/>
            </a:endParaRPr>
          </a:p>
        </p:txBody>
      </p:sp>
      <p:sp>
        <p:nvSpPr>
          <p:cNvPr id="5" name="ZoneTexte 4">
            <a:extLst>
              <a:ext uri="{FF2B5EF4-FFF2-40B4-BE49-F238E27FC236}">
                <a16:creationId xmlns:a16="http://schemas.microsoft.com/office/drawing/2014/main" id="{E9EA37AD-95D2-E768-3EFE-82242808DFDB}"/>
              </a:ext>
            </a:extLst>
          </p:cNvPr>
          <p:cNvSpPr txBox="1"/>
          <p:nvPr/>
        </p:nvSpPr>
        <p:spPr>
          <a:xfrm>
            <a:off x="696566" y="4624887"/>
            <a:ext cx="10957170" cy="430887"/>
          </a:xfrm>
          <a:prstGeom prst="rect">
            <a:avLst/>
          </a:prstGeom>
          <a:noFill/>
        </p:spPr>
        <p:txBody>
          <a:bodyPr wrap="square">
            <a:spAutoFit/>
          </a:bodyPr>
          <a:lstStyle/>
          <a:p>
            <a:pPr marL="285750" marR="0" lvl="0" indent="-285750" algn="just" rtl="0">
              <a:lnSpc>
                <a:spcPct val="100000"/>
              </a:lnSpc>
              <a:spcBef>
                <a:spcPts val="0"/>
              </a:spcBef>
              <a:spcAft>
                <a:spcPts val="0"/>
              </a:spcAft>
              <a:buClr>
                <a:srgbClr val="000000"/>
              </a:buClr>
              <a:buSzPts val="2100"/>
              <a:buFont typeface="Arial"/>
              <a:buChar char="•"/>
            </a:pPr>
            <a:r>
              <a:rPr lang="fr-FR" sz="2200" b="0" i="1" u="none" strike="noStrike" cap="none" dirty="0">
                <a:solidFill>
                  <a:srgbClr val="000000"/>
                </a:solidFill>
                <a:latin typeface="+mn-lt"/>
                <a:ea typeface="Twentieth Century"/>
                <a:cs typeface="Twentieth Century"/>
                <a:sym typeface="Twentieth Century"/>
              </a:rPr>
              <a:t>L’entrée des gymnastes se fera par la </a:t>
            </a:r>
            <a:r>
              <a:rPr lang="fr-FR" sz="2200" b="1" i="1" u="none" strike="noStrike" cap="none" dirty="0">
                <a:solidFill>
                  <a:srgbClr val="000000"/>
                </a:solidFill>
                <a:latin typeface="+mn-lt"/>
                <a:ea typeface="Twentieth Century"/>
                <a:cs typeface="Twentieth Century"/>
                <a:sym typeface="Twentieth Century"/>
              </a:rPr>
              <a:t>porte arrière </a:t>
            </a:r>
            <a:r>
              <a:rPr lang="fr-FR" sz="2200" b="0" i="1" u="none" strike="noStrike" cap="none" dirty="0">
                <a:solidFill>
                  <a:srgbClr val="000000"/>
                </a:solidFill>
                <a:latin typeface="+mn-lt"/>
                <a:ea typeface="Twentieth Century"/>
                <a:cs typeface="Twentieth Century"/>
                <a:sym typeface="Twentieth Century"/>
              </a:rPr>
              <a:t>de l’école St-Jean. </a:t>
            </a:r>
            <a:endParaRPr lang="fr-FR" sz="2200" b="0" i="1" u="none" strike="noStrike" cap="none" dirty="0">
              <a:solidFill>
                <a:schemeClr val="dk1"/>
              </a:solidFill>
              <a:highlight>
                <a:srgbClr val="FFFF00"/>
              </a:highlight>
              <a:latin typeface="+mn-lt"/>
              <a:ea typeface="Twentieth Century"/>
              <a:cs typeface="Twentieth Century"/>
              <a:sym typeface="Twentieth Century"/>
            </a:endParaRPr>
          </a:p>
        </p:txBody>
      </p:sp>
      <p:sp>
        <p:nvSpPr>
          <p:cNvPr id="12" name="Google Shape;248;p13">
            <a:extLst>
              <a:ext uri="{FF2B5EF4-FFF2-40B4-BE49-F238E27FC236}">
                <a16:creationId xmlns:a16="http://schemas.microsoft.com/office/drawing/2014/main" id="{BB03F0CA-FBF2-3344-78D1-1DEACBCC1C95}"/>
              </a:ext>
            </a:extLst>
          </p:cNvPr>
          <p:cNvSpPr txBox="1"/>
          <p:nvPr/>
        </p:nvSpPr>
        <p:spPr>
          <a:xfrm>
            <a:off x="783512" y="5343096"/>
            <a:ext cx="2037509" cy="506986"/>
          </a:xfrm>
          <a:prstGeom prst="rect">
            <a:avLst/>
          </a:prstGeom>
          <a:blipFill rotWithShape="1">
            <a:blip r:embed="rId3">
              <a:alphaModFix/>
            </a:blip>
            <a:tile tx="0" ty="0" sx="100000" sy="10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C0C0C"/>
              </a:buClr>
              <a:buSzPts val="4500"/>
              <a:buFont typeface="Twentieth Century"/>
              <a:buNone/>
            </a:pPr>
            <a:r>
              <a:rPr lang="fr-CA" sz="3000" b="0" i="0" u="none" strike="noStrike" cap="none" dirty="0">
                <a:solidFill>
                  <a:srgbClr val="0C0C0C"/>
                </a:solidFill>
                <a:latin typeface="+mn-lt"/>
                <a:ea typeface="Twentieth Century"/>
                <a:cs typeface="Twentieth Century"/>
                <a:sym typeface="Twentieth Century"/>
              </a:rPr>
              <a:t>À L’ENTRÉE</a:t>
            </a:r>
            <a:endParaRPr sz="3000" b="0" i="0" u="none" strike="noStrike" cap="none" dirty="0">
              <a:solidFill>
                <a:srgbClr val="000000"/>
              </a:solidFill>
              <a:latin typeface="+mn-lt"/>
              <a:ea typeface="Arial"/>
              <a:cs typeface="Arial"/>
              <a:sym typeface="Arial"/>
            </a:endParaRPr>
          </a:p>
        </p:txBody>
      </p:sp>
      <p:sp>
        <p:nvSpPr>
          <p:cNvPr id="14" name="ZoneTexte 13">
            <a:extLst>
              <a:ext uri="{FF2B5EF4-FFF2-40B4-BE49-F238E27FC236}">
                <a16:creationId xmlns:a16="http://schemas.microsoft.com/office/drawing/2014/main" id="{ED07C2E4-854A-10C6-796F-EFA09117FE57}"/>
              </a:ext>
            </a:extLst>
          </p:cNvPr>
          <p:cNvSpPr txBox="1"/>
          <p:nvPr/>
        </p:nvSpPr>
        <p:spPr>
          <a:xfrm>
            <a:off x="783512" y="5970724"/>
            <a:ext cx="10957170" cy="430887"/>
          </a:xfrm>
          <a:prstGeom prst="rect">
            <a:avLst/>
          </a:prstGeom>
          <a:noFill/>
        </p:spPr>
        <p:txBody>
          <a:bodyPr wrap="square">
            <a:spAutoFit/>
          </a:bodyPr>
          <a:lstStyle/>
          <a:p>
            <a:pPr marL="285750" indent="-285750">
              <a:buFont typeface="Arial" panose="020B0604020202020204" pitchFamily="34" charset="0"/>
              <a:buChar char="•"/>
            </a:pPr>
            <a:r>
              <a:rPr lang="fr-CA" sz="2200" b="0" i="1" u="none" strike="noStrike" cap="none" dirty="0">
                <a:solidFill>
                  <a:srgbClr val="000000"/>
                </a:solidFill>
                <a:latin typeface="+mn-lt"/>
                <a:ea typeface="Twentieth Century"/>
                <a:cs typeface="Twentieth Century"/>
                <a:sym typeface="Twentieth Century"/>
              </a:rPr>
              <a:t>Les souliers/bottes resteront dans le corridor avant d’entrer dans le gymnase/vestiaire.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16"/>
          <p:cNvSpPr txBox="1">
            <a:spLocks noGrp="1"/>
          </p:cNvSpPr>
          <p:nvPr>
            <p:ph type="body" idx="1"/>
          </p:nvPr>
        </p:nvSpPr>
        <p:spPr>
          <a:xfrm>
            <a:off x="783512" y="1595776"/>
            <a:ext cx="11055562" cy="4220634"/>
          </a:xfrm>
          <a:prstGeom prst="rect">
            <a:avLst/>
          </a:prstGeom>
          <a:noFill/>
          <a:ln>
            <a:noFill/>
          </a:ln>
        </p:spPr>
        <p:txBody>
          <a:bodyPr spcFirstLastPara="1" wrap="square" lIns="45700" tIns="45700" rIns="45700" bIns="45700" anchor="t" anchorCtr="0">
            <a:normAutofit/>
          </a:bodyPr>
          <a:lstStyle/>
          <a:p>
            <a:pPr marL="91440" lvl="0" indent="-152400" algn="l" rtl="0">
              <a:lnSpc>
                <a:spcPct val="70000"/>
              </a:lnSpc>
              <a:spcBef>
                <a:spcPts val="1400"/>
              </a:spcBef>
              <a:spcAft>
                <a:spcPts val="0"/>
              </a:spcAft>
              <a:buSzPts val="2400"/>
              <a:buFont typeface="Noto Sans Symbols"/>
              <a:buChar char="▪"/>
            </a:pPr>
            <a:r>
              <a:rPr lang="fr-CA" sz="2400" b="1" dirty="0">
                <a:latin typeface="+mn-lt"/>
              </a:rPr>
              <a:t>Rester</a:t>
            </a:r>
            <a:r>
              <a:rPr lang="fr-CA" sz="2400" dirty="0">
                <a:latin typeface="+mn-lt"/>
              </a:rPr>
              <a:t> en tout temps avec son groupe.</a:t>
            </a:r>
            <a:r>
              <a:rPr lang="fr-CA" sz="3200" b="1" dirty="0">
                <a:solidFill>
                  <a:srgbClr val="FF0000"/>
                </a:solidFill>
                <a:latin typeface="+mn-lt"/>
              </a:rPr>
              <a:t>	</a:t>
            </a:r>
            <a:endParaRPr sz="2400" dirty="0">
              <a:solidFill>
                <a:srgbClr val="FF0000"/>
              </a:solidFill>
              <a:latin typeface="+mn-lt"/>
            </a:endParaRPr>
          </a:p>
          <a:p>
            <a:pPr marL="91440" lvl="0" indent="-152400" algn="l" rtl="0">
              <a:lnSpc>
                <a:spcPct val="70000"/>
              </a:lnSpc>
              <a:spcBef>
                <a:spcPts val="1400"/>
              </a:spcBef>
              <a:spcAft>
                <a:spcPts val="0"/>
              </a:spcAft>
              <a:buSzPts val="2400"/>
              <a:buFont typeface="Noto Sans Symbols"/>
              <a:buChar char="▪"/>
            </a:pPr>
            <a:r>
              <a:rPr lang="fr-CA" sz="2400" b="1" dirty="0">
                <a:latin typeface="+mn-lt"/>
              </a:rPr>
              <a:t>Éviter </a:t>
            </a:r>
            <a:r>
              <a:rPr lang="fr-CA" sz="2400" dirty="0">
                <a:latin typeface="+mn-lt"/>
              </a:rPr>
              <a:t>les contacts inutiles avec les autres enfants et les entraîneurs.</a:t>
            </a:r>
            <a:endParaRPr dirty="0">
              <a:latin typeface="+mn-lt"/>
            </a:endParaRPr>
          </a:p>
          <a:p>
            <a:pPr marL="91440" lvl="0" indent="-152400" algn="l" rtl="0">
              <a:lnSpc>
                <a:spcPct val="70000"/>
              </a:lnSpc>
              <a:spcBef>
                <a:spcPts val="1400"/>
              </a:spcBef>
              <a:spcAft>
                <a:spcPts val="0"/>
              </a:spcAft>
              <a:buSzPts val="2400"/>
              <a:buFont typeface="Noto Sans Symbols"/>
              <a:buChar char="▪"/>
            </a:pPr>
            <a:r>
              <a:rPr lang="fr-CA" sz="2400" b="1" dirty="0">
                <a:latin typeface="+mn-lt"/>
              </a:rPr>
              <a:t>Demander</a:t>
            </a:r>
            <a:r>
              <a:rPr lang="fr-CA" sz="2400" dirty="0">
                <a:latin typeface="+mn-lt"/>
              </a:rPr>
              <a:t> et </a:t>
            </a:r>
            <a:r>
              <a:rPr lang="fr-CA" sz="2400" b="1" dirty="0">
                <a:latin typeface="+mn-lt"/>
              </a:rPr>
              <a:t>recevoir</a:t>
            </a:r>
            <a:r>
              <a:rPr lang="fr-CA" sz="2400" dirty="0">
                <a:latin typeface="+mn-lt"/>
              </a:rPr>
              <a:t> l’autorisation de son entraîneur pour les déplacements ponctuels</a:t>
            </a:r>
            <a:endParaRPr dirty="0">
              <a:latin typeface="+mn-lt"/>
            </a:endParaRPr>
          </a:p>
          <a:p>
            <a:pPr marL="179388" lvl="0" indent="-179388" algn="l" rtl="0">
              <a:lnSpc>
                <a:spcPct val="70000"/>
              </a:lnSpc>
              <a:spcBef>
                <a:spcPts val="200"/>
              </a:spcBef>
              <a:spcAft>
                <a:spcPts val="0"/>
              </a:spcAft>
              <a:buSzPts val="2000"/>
              <a:buNone/>
            </a:pPr>
            <a:r>
              <a:rPr lang="fr-CA" sz="2000" dirty="0">
                <a:latin typeface="+mn-lt"/>
              </a:rPr>
              <a:t>	ex: aller à la toilette.</a:t>
            </a:r>
            <a:endParaRPr dirty="0">
              <a:latin typeface="+mn-lt"/>
            </a:endParaRPr>
          </a:p>
          <a:p>
            <a:pPr marL="91440" lvl="0" indent="-152400" algn="l" rtl="0">
              <a:lnSpc>
                <a:spcPct val="90000"/>
              </a:lnSpc>
              <a:spcBef>
                <a:spcPts val="800"/>
              </a:spcBef>
              <a:spcAft>
                <a:spcPts val="0"/>
              </a:spcAft>
              <a:buSzPts val="2400"/>
              <a:buFont typeface="Noto Sans Symbols"/>
              <a:buChar char="▪"/>
            </a:pPr>
            <a:r>
              <a:rPr lang="fr-CA" sz="2400" dirty="0">
                <a:latin typeface="+mn-lt"/>
              </a:rPr>
              <a:t>Pour le groupe de 1h50, les</a:t>
            </a:r>
            <a:r>
              <a:rPr lang="fr-CA" sz="2400" b="1" dirty="0">
                <a:latin typeface="+mn-lt"/>
              </a:rPr>
              <a:t> </a:t>
            </a:r>
            <a:r>
              <a:rPr lang="fr-CA" sz="2400" dirty="0">
                <a:latin typeface="+mn-lt"/>
              </a:rPr>
              <a:t>« </a:t>
            </a:r>
            <a:r>
              <a:rPr lang="fr-CA" sz="2400" b="1" dirty="0">
                <a:latin typeface="+mn-lt"/>
              </a:rPr>
              <a:t>gorgées d’eau </a:t>
            </a:r>
            <a:r>
              <a:rPr lang="fr-CA" sz="2400" dirty="0">
                <a:latin typeface="+mn-lt"/>
              </a:rPr>
              <a:t>» se prendront aux engins puisque chaque gymnaste aura sa gourde d’eau dans le gymnase. </a:t>
            </a:r>
          </a:p>
          <a:p>
            <a:pPr marL="91440" lvl="0" indent="-152400" algn="l" rtl="0">
              <a:lnSpc>
                <a:spcPct val="90000"/>
              </a:lnSpc>
              <a:spcBef>
                <a:spcPts val="800"/>
              </a:spcBef>
              <a:spcAft>
                <a:spcPts val="0"/>
              </a:spcAft>
              <a:buSzPts val="2400"/>
              <a:buFont typeface="Noto Sans Symbols"/>
              <a:buChar char="▪"/>
            </a:pPr>
            <a:r>
              <a:rPr lang="fr-CA" sz="2400" dirty="0"/>
              <a:t>Avec les plus jeunes enfants, nous constatons que l’entraîneur déploie beaucoup d’énergie à récupérer des gourdes d’eau un peu partout dans le local. Donc, pas de </a:t>
            </a:r>
            <a:r>
              <a:rPr lang="fr-CA" sz="2400" dirty="0">
                <a:latin typeface="+mn-lt"/>
              </a:rPr>
              <a:t>gourde d’eau dans le gymnase pour le groupe d’une heure. L’enfant pourra boire avant ou après son cours. </a:t>
            </a:r>
          </a:p>
        </p:txBody>
      </p:sp>
      <p:sp>
        <p:nvSpPr>
          <p:cNvPr id="286" name="Google Shape;286;p16"/>
          <p:cNvSpPr txBox="1"/>
          <p:nvPr/>
        </p:nvSpPr>
        <p:spPr>
          <a:xfrm>
            <a:off x="861037" y="982157"/>
            <a:ext cx="4190180" cy="525965"/>
          </a:xfrm>
          <a:prstGeom prst="rect">
            <a:avLst/>
          </a:prstGeom>
          <a:blipFill rotWithShape="1">
            <a:blip r:embed="rId3">
              <a:alphaModFix/>
            </a:blip>
            <a:tile tx="0" ty="0" sx="100000" sy="100000" flip="none" algn="tl"/>
          </a:blipFill>
          <a:ln>
            <a:noFill/>
          </a:ln>
        </p:spPr>
        <p:txBody>
          <a:bodyPr spcFirstLastPara="1" wrap="square" lIns="91425" tIns="45700" rIns="91425" bIns="45700" anchor="ctr" anchorCtr="0">
            <a:normAutofit fontScale="55000" lnSpcReduction="20000"/>
          </a:bodyPr>
          <a:lstStyle/>
          <a:p>
            <a:pPr marL="0" marR="0" lvl="0" indent="0" algn="l" rtl="0">
              <a:lnSpc>
                <a:spcPct val="100000"/>
              </a:lnSpc>
              <a:spcBef>
                <a:spcPts val="0"/>
              </a:spcBef>
              <a:spcAft>
                <a:spcPts val="0"/>
              </a:spcAft>
              <a:buClr>
                <a:srgbClr val="0C0C0C"/>
              </a:buClr>
              <a:buSzPct val="100000"/>
              <a:buFont typeface="Twentieth Century"/>
              <a:buNone/>
            </a:pPr>
            <a:r>
              <a:rPr lang="fr-CA" sz="4600" b="0" i="0" u="none" strike="noStrike" cap="none" dirty="0">
                <a:solidFill>
                  <a:srgbClr val="0C0C0C"/>
                </a:solidFill>
                <a:latin typeface="+mn-lt"/>
                <a:ea typeface="Twentieth Century"/>
                <a:cs typeface="Twentieth Century"/>
                <a:sym typeface="Twentieth Century"/>
              </a:rPr>
              <a:t>DANS LE GYMNASE - consignes</a:t>
            </a:r>
            <a:r>
              <a:rPr lang="fr-CA" sz="3200" b="1" i="1" u="none" strike="noStrike" cap="none" dirty="0">
                <a:solidFill>
                  <a:srgbClr val="0C0C0C"/>
                </a:solidFill>
                <a:latin typeface="+mn-lt"/>
                <a:ea typeface="Twentieth Century"/>
                <a:cs typeface="Twentieth Century"/>
                <a:sym typeface="Twentieth Century"/>
              </a:rPr>
              <a:t> </a:t>
            </a:r>
            <a:endParaRPr sz="3200" b="0" i="0" u="none" strike="noStrike" cap="none" dirty="0">
              <a:solidFill>
                <a:srgbClr val="0C0C0C"/>
              </a:solidFill>
              <a:latin typeface="+mn-lt"/>
              <a:ea typeface="Twentieth Century"/>
              <a:cs typeface="Twentieth Century"/>
              <a:sym typeface="Twentieth Century"/>
            </a:endParaRPr>
          </a:p>
        </p:txBody>
      </p:sp>
      <p:sp>
        <p:nvSpPr>
          <p:cNvPr id="2" name="Rectangle 1">
            <a:extLst>
              <a:ext uri="{FF2B5EF4-FFF2-40B4-BE49-F238E27FC236}">
                <a16:creationId xmlns:a16="http://schemas.microsoft.com/office/drawing/2014/main" id="{1D7A3D47-2A9F-0B56-8FEF-B210358458A2}"/>
              </a:ext>
            </a:extLst>
          </p:cNvPr>
          <p:cNvSpPr/>
          <p:nvPr/>
        </p:nvSpPr>
        <p:spPr>
          <a:xfrm>
            <a:off x="609620" y="603115"/>
            <a:ext cx="173892" cy="1284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95FF63-CCE2-485F-8FC9-81964520983C}"/>
              </a:ext>
            </a:extLst>
          </p:cNvPr>
          <p:cNvSpPr>
            <a:spLocks noGrp="1"/>
          </p:cNvSpPr>
          <p:nvPr>
            <p:ph type="title"/>
          </p:nvPr>
        </p:nvSpPr>
        <p:spPr>
          <a:xfrm>
            <a:off x="833179" y="294593"/>
            <a:ext cx="9720072" cy="1499616"/>
          </a:xfrm>
        </p:spPr>
        <p:txBody>
          <a:bodyPr/>
          <a:lstStyle/>
          <a:p>
            <a:r>
              <a:rPr lang="fr-CA" dirty="0"/>
              <a:t>Moyens de communication</a:t>
            </a:r>
          </a:p>
        </p:txBody>
      </p:sp>
      <p:grpSp>
        <p:nvGrpSpPr>
          <p:cNvPr id="17" name="Groupe 16">
            <a:extLst>
              <a:ext uri="{FF2B5EF4-FFF2-40B4-BE49-F238E27FC236}">
                <a16:creationId xmlns:a16="http://schemas.microsoft.com/office/drawing/2014/main" id="{FC4BB593-9F0E-42C2-A0BA-003D5AD996A0}"/>
              </a:ext>
            </a:extLst>
          </p:cNvPr>
          <p:cNvGrpSpPr/>
          <p:nvPr/>
        </p:nvGrpSpPr>
        <p:grpSpPr>
          <a:xfrm>
            <a:off x="973598" y="1393425"/>
            <a:ext cx="3151204" cy="1225264"/>
            <a:chOff x="474739" y="2601384"/>
            <a:chExt cx="2538870" cy="957241"/>
          </a:xfrm>
        </p:grpSpPr>
        <p:sp>
          <p:nvSpPr>
            <p:cNvPr id="6" name="Forme libre : forme 5">
              <a:extLst>
                <a:ext uri="{FF2B5EF4-FFF2-40B4-BE49-F238E27FC236}">
                  <a16:creationId xmlns:a16="http://schemas.microsoft.com/office/drawing/2014/main" id="{2F7E34B5-7F4D-40AA-AB42-7474A7EF618E}"/>
                </a:ext>
              </a:extLst>
            </p:cNvPr>
            <p:cNvSpPr/>
            <p:nvPr/>
          </p:nvSpPr>
          <p:spPr>
            <a:xfrm>
              <a:off x="474739" y="2601384"/>
              <a:ext cx="2538870" cy="459509"/>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sz="2400" b="1" kern="1200" dirty="0"/>
                <a:t>Pour info : Courriel</a:t>
              </a:r>
            </a:p>
          </p:txBody>
        </p:sp>
        <p:sp>
          <p:nvSpPr>
            <p:cNvPr id="7" name="Forme libre : forme 6">
              <a:extLst>
                <a:ext uri="{FF2B5EF4-FFF2-40B4-BE49-F238E27FC236}">
                  <a16:creationId xmlns:a16="http://schemas.microsoft.com/office/drawing/2014/main" id="{50F86E6B-1934-449B-91B7-0B3B889F48EF}"/>
                </a:ext>
              </a:extLst>
            </p:cNvPr>
            <p:cNvSpPr/>
            <p:nvPr/>
          </p:nvSpPr>
          <p:spPr>
            <a:xfrm>
              <a:off x="474739" y="3033383"/>
              <a:ext cx="2538870" cy="525242"/>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fr-CA" sz="2000" kern="1200" dirty="0"/>
                <a:t>magnygym.info@gmail.com</a:t>
              </a:r>
            </a:p>
          </p:txBody>
        </p:sp>
      </p:grpSp>
      <p:grpSp>
        <p:nvGrpSpPr>
          <p:cNvPr id="23" name="Groupe 22">
            <a:extLst>
              <a:ext uri="{FF2B5EF4-FFF2-40B4-BE49-F238E27FC236}">
                <a16:creationId xmlns:a16="http://schemas.microsoft.com/office/drawing/2014/main" id="{988817D2-373F-42DB-9437-31BA7E2F9E9B}"/>
              </a:ext>
            </a:extLst>
          </p:cNvPr>
          <p:cNvGrpSpPr/>
          <p:nvPr/>
        </p:nvGrpSpPr>
        <p:grpSpPr>
          <a:xfrm>
            <a:off x="8368047" y="1343820"/>
            <a:ext cx="3151201" cy="1108732"/>
            <a:chOff x="5722948" y="1976637"/>
            <a:chExt cx="2489067" cy="1108732"/>
          </a:xfrm>
        </p:grpSpPr>
        <p:sp>
          <p:nvSpPr>
            <p:cNvPr id="10" name="Forme libre : forme 9">
              <a:extLst>
                <a:ext uri="{FF2B5EF4-FFF2-40B4-BE49-F238E27FC236}">
                  <a16:creationId xmlns:a16="http://schemas.microsoft.com/office/drawing/2014/main" id="{C89E6669-602D-4770-8C04-4228AADD880A}"/>
                </a:ext>
              </a:extLst>
            </p:cNvPr>
            <p:cNvSpPr/>
            <p:nvPr/>
          </p:nvSpPr>
          <p:spPr>
            <a:xfrm>
              <a:off x="5722948" y="1976637"/>
              <a:ext cx="2489067" cy="444125"/>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sz="2000" b="1" kern="1200" dirty="0"/>
                <a:t>Site Web</a:t>
              </a:r>
            </a:p>
          </p:txBody>
        </p:sp>
        <p:sp>
          <p:nvSpPr>
            <p:cNvPr id="11" name="Forme libre : forme 10">
              <a:extLst>
                <a:ext uri="{FF2B5EF4-FFF2-40B4-BE49-F238E27FC236}">
                  <a16:creationId xmlns:a16="http://schemas.microsoft.com/office/drawing/2014/main" id="{6510C7D3-1195-45CF-BE20-B7507C3F6485}"/>
                </a:ext>
              </a:extLst>
            </p:cNvPr>
            <p:cNvSpPr/>
            <p:nvPr/>
          </p:nvSpPr>
          <p:spPr>
            <a:xfrm>
              <a:off x="5722948" y="2413062"/>
              <a:ext cx="2489067" cy="672307"/>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fr-CA" sz="2000" kern="1200" dirty="0">
                  <a:hlinkClick r:id="rId3"/>
                </a:rPr>
                <a:t>www.magnygym.com</a:t>
              </a:r>
              <a:r>
                <a:rPr lang="fr-CA" sz="2000" kern="1200" dirty="0"/>
                <a:t> </a:t>
              </a:r>
            </a:p>
          </p:txBody>
        </p:sp>
      </p:grpSp>
      <p:grpSp>
        <p:nvGrpSpPr>
          <p:cNvPr id="22" name="Groupe 21">
            <a:extLst>
              <a:ext uri="{FF2B5EF4-FFF2-40B4-BE49-F238E27FC236}">
                <a16:creationId xmlns:a16="http://schemas.microsoft.com/office/drawing/2014/main" id="{9F11DC5D-BE29-47B6-86E2-50B306429973}"/>
              </a:ext>
            </a:extLst>
          </p:cNvPr>
          <p:cNvGrpSpPr/>
          <p:nvPr/>
        </p:nvGrpSpPr>
        <p:grpSpPr>
          <a:xfrm>
            <a:off x="4859467" y="1321286"/>
            <a:ext cx="3055981" cy="2696738"/>
            <a:chOff x="6773865" y="4337716"/>
            <a:chExt cx="3055981" cy="2696738"/>
          </a:xfrm>
        </p:grpSpPr>
        <p:sp>
          <p:nvSpPr>
            <p:cNvPr id="20" name="Forme libre : forme 19">
              <a:extLst>
                <a:ext uri="{FF2B5EF4-FFF2-40B4-BE49-F238E27FC236}">
                  <a16:creationId xmlns:a16="http://schemas.microsoft.com/office/drawing/2014/main" id="{4C930526-179E-4460-90F5-3C73B4129CCD}"/>
                </a:ext>
              </a:extLst>
            </p:cNvPr>
            <p:cNvSpPr/>
            <p:nvPr/>
          </p:nvSpPr>
          <p:spPr>
            <a:xfrm>
              <a:off x="6773865" y="4337716"/>
              <a:ext cx="3055981" cy="648553"/>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sz="2000" b="1" kern="1200" dirty="0"/>
                <a:t>Notre bureau administratif</a:t>
              </a:r>
            </a:p>
          </p:txBody>
        </p:sp>
        <p:sp>
          <p:nvSpPr>
            <p:cNvPr id="21" name="Forme libre : forme 20">
              <a:extLst>
                <a:ext uri="{FF2B5EF4-FFF2-40B4-BE49-F238E27FC236}">
                  <a16:creationId xmlns:a16="http://schemas.microsoft.com/office/drawing/2014/main" id="{312D7CF0-8D78-4B18-9EFD-E24509A69632}"/>
                </a:ext>
              </a:extLst>
            </p:cNvPr>
            <p:cNvSpPr/>
            <p:nvPr/>
          </p:nvSpPr>
          <p:spPr>
            <a:xfrm>
              <a:off x="6775333" y="5019976"/>
              <a:ext cx="3054513" cy="2014478"/>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fr-CA" sz="2000" kern="1200" dirty="0"/>
                <a:t>Merci de téléphoner pour prendre rendez-vous, car les jours et les heures d’ouverture de ce bureau seront variables  </a:t>
              </a:r>
            </a:p>
            <a:p>
              <a:pPr marL="114300" lvl="1" indent="-114300" algn="ctr" defTabSz="666750">
                <a:lnSpc>
                  <a:spcPct val="90000"/>
                </a:lnSpc>
                <a:spcBef>
                  <a:spcPct val="0"/>
                </a:spcBef>
                <a:spcAft>
                  <a:spcPct val="15000"/>
                </a:spcAft>
                <a:buNone/>
              </a:pPr>
              <a:r>
                <a:rPr lang="fr-CA" sz="2000" kern="1200" dirty="0"/>
                <a:t>418-248-2370 option 1 poste 4786</a:t>
              </a:r>
            </a:p>
          </p:txBody>
        </p:sp>
      </p:grpSp>
      <p:grpSp>
        <p:nvGrpSpPr>
          <p:cNvPr id="8" name="Groupe 7">
            <a:extLst>
              <a:ext uri="{FF2B5EF4-FFF2-40B4-BE49-F238E27FC236}">
                <a16:creationId xmlns:a16="http://schemas.microsoft.com/office/drawing/2014/main" id="{748A4183-23C6-B668-62CE-D6E20FEE3B01}"/>
              </a:ext>
            </a:extLst>
          </p:cNvPr>
          <p:cNvGrpSpPr/>
          <p:nvPr/>
        </p:nvGrpSpPr>
        <p:grpSpPr>
          <a:xfrm>
            <a:off x="611902" y="3010785"/>
            <a:ext cx="3874595" cy="1483564"/>
            <a:chOff x="612649" y="2712400"/>
            <a:chExt cx="3874595" cy="1483564"/>
          </a:xfrm>
        </p:grpSpPr>
        <p:sp>
          <p:nvSpPr>
            <p:cNvPr id="25" name="Forme libre : forme 24">
              <a:extLst>
                <a:ext uri="{FF2B5EF4-FFF2-40B4-BE49-F238E27FC236}">
                  <a16:creationId xmlns:a16="http://schemas.microsoft.com/office/drawing/2014/main" id="{0B0B3E00-5354-41C0-B2E0-1ED5E8E51557}"/>
                </a:ext>
              </a:extLst>
            </p:cNvPr>
            <p:cNvSpPr/>
            <p:nvPr/>
          </p:nvSpPr>
          <p:spPr>
            <a:xfrm>
              <a:off x="612649" y="2712400"/>
              <a:ext cx="3874595" cy="669529"/>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b="1" kern="1200" dirty="0"/>
                <a:t>Pour facturation – paiements – reçus  : </a:t>
              </a:r>
              <a:r>
                <a:rPr lang="fr-CA" sz="2000" b="1" kern="1200" dirty="0"/>
                <a:t>Courriel</a:t>
              </a:r>
            </a:p>
          </p:txBody>
        </p:sp>
        <p:sp>
          <p:nvSpPr>
            <p:cNvPr id="26" name="Forme libre : forme 25">
              <a:extLst>
                <a:ext uri="{FF2B5EF4-FFF2-40B4-BE49-F238E27FC236}">
                  <a16:creationId xmlns:a16="http://schemas.microsoft.com/office/drawing/2014/main" id="{54B8B639-5B93-4B93-BE29-1EC83F3A892A}"/>
                </a:ext>
              </a:extLst>
            </p:cNvPr>
            <p:cNvSpPr/>
            <p:nvPr/>
          </p:nvSpPr>
          <p:spPr>
            <a:xfrm>
              <a:off x="612649" y="3381926"/>
              <a:ext cx="3874595" cy="814038"/>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fr-CA" sz="2000" kern="1200" dirty="0"/>
                <a:t>magnygym.facturation@gmail.com</a:t>
              </a:r>
            </a:p>
          </p:txBody>
        </p:sp>
      </p:grpSp>
      <p:grpSp>
        <p:nvGrpSpPr>
          <p:cNvPr id="12" name="Groupe 11">
            <a:extLst>
              <a:ext uri="{FF2B5EF4-FFF2-40B4-BE49-F238E27FC236}">
                <a16:creationId xmlns:a16="http://schemas.microsoft.com/office/drawing/2014/main" id="{4563082E-05A1-AEE5-ABCB-B795E54E0672}"/>
              </a:ext>
            </a:extLst>
          </p:cNvPr>
          <p:cNvGrpSpPr/>
          <p:nvPr/>
        </p:nvGrpSpPr>
        <p:grpSpPr>
          <a:xfrm>
            <a:off x="7999905" y="3684720"/>
            <a:ext cx="3874595" cy="2758143"/>
            <a:chOff x="2691130" y="3745398"/>
            <a:chExt cx="3348755" cy="2758143"/>
          </a:xfrm>
        </p:grpSpPr>
        <p:grpSp>
          <p:nvGrpSpPr>
            <p:cNvPr id="13" name="Groupe 12">
              <a:extLst>
                <a:ext uri="{FF2B5EF4-FFF2-40B4-BE49-F238E27FC236}">
                  <a16:creationId xmlns:a16="http://schemas.microsoft.com/office/drawing/2014/main" id="{EB357538-648B-B221-5B76-EA8CB30151C9}"/>
                </a:ext>
              </a:extLst>
            </p:cNvPr>
            <p:cNvGrpSpPr/>
            <p:nvPr/>
          </p:nvGrpSpPr>
          <p:grpSpPr>
            <a:xfrm>
              <a:off x="2691130" y="3745398"/>
              <a:ext cx="3348752" cy="1833188"/>
              <a:chOff x="3369051" y="2601384"/>
              <a:chExt cx="2538870" cy="1420199"/>
            </a:xfrm>
          </p:grpSpPr>
          <p:sp>
            <p:nvSpPr>
              <p:cNvPr id="16" name="Forme libre : forme 15">
                <a:extLst>
                  <a:ext uri="{FF2B5EF4-FFF2-40B4-BE49-F238E27FC236}">
                    <a16:creationId xmlns:a16="http://schemas.microsoft.com/office/drawing/2014/main" id="{FBD87BC7-F7B5-C81E-3FAA-4F7EB1A19B15}"/>
                  </a:ext>
                </a:extLst>
              </p:cNvPr>
              <p:cNvSpPr/>
              <p:nvPr/>
            </p:nvSpPr>
            <p:spPr>
              <a:xfrm>
                <a:off x="3369051" y="2601384"/>
                <a:ext cx="2538870" cy="432000"/>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sz="1600" b="1" kern="1200" dirty="0"/>
                  <a:t>Groupe</a:t>
                </a:r>
                <a:r>
                  <a:rPr lang="fr-CA" sz="1500" b="1" kern="1200" dirty="0"/>
                  <a:t> privé </a:t>
                </a:r>
                <a:r>
                  <a:rPr lang="fr-CA" sz="2000" b="1" kern="1200" dirty="0"/>
                  <a:t>Facebook</a:t>
                </a:r>
              </a:p>
            </p:txBody>
          </p:sp>
          <p:sp>
            <p:nvSpPr>
              <p:cNvPr id="18" name="Rectangle 17">
                <a:extLst>
                  <a:ext uri="{FF2B5EF4-FFF2-40B4-BE49-F238E27FC236}">
                    <a16:creationId xmlns:a16="http://schemas.microsoft.com/office/drawing/2014/main" id="{90FA8DAA-702A-7B3C-5128-671AC53CB42E}"/>
                  </a:ext>
                </a:extLst>
              </p:cNvPr>
              <p:cNvSpPr/>
              <p:nvPr/>
            </p:nvSpPr>
            <p:spPr>
              <a:xfrm>
                <a:off x="3369051" y="3033383"/>
                <a:ext cx="2538870" cy="9882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pic>
            <p:nvPicPr>
              <p:cNvPr id="19" name="Image 18">
                <a:extLst>
                  <a:ext uri="{FF2B5EF4-FFF2-40B4-BE49-F238E27FC236}">
                    <a16:creationId xmlns:a16="http://schemas.microsoft.com/office/drawing/2014/main" id="{AE7A5C68-F342-44A0-ED93-5A8CA1895529}"/>
                  </a:ext>
                </a:extLst>
              </p:cNvPr>
              <p:cNvPicPr>
                <a:picLocks noChangeAspect="1"/>
              </p:cNvPicPr>
              <p:nvPr/>
            </p:nvPicPr>
            <p:blipFill rotWithShape="1">
              <a:blip r:embed="rId4">
                <a:extLst>
                  <a:ext uri="{28A0092B-C50C-407E-A947-70E740481C1C}">
                    <a14:useLocalDpi xmlns:a14="http://schemas.microsoft.com/office/drawing/2010/main" val="0"/>
                  </a:ext>
                </a:extLst>
              </a:blip>
              <a:srcRect l="10179" t="28768" r="8585" b="26244"/>
              <a:stretch/>
            </p:blipFill>
            <p:spPr>
              <a:xfrm>
                <a:off x="3601833" y="3190268"/>
                <a:ext cx="2073307" cy="621869"/>
              </a:xfrm>
              <a:prstGeom prst="rect">
                <a:avLst/>
              </a:prstGeom>
            </p:spPr>
          </p:pic>
        </p:grpSp>
        <p:sp>
          <p:nvSpPr>
            <p:cNvPr id="15" name="Forme libre : forme 14">
              <a:extLst>
                <a:ext uri="{FF2B5EF4-FFF2-40B4-BE49-F238E27FC236}">
                  <a16:creationId xmlns:a16="http://schemas.microsoft.com/office/drawing/2014/main" id="{3C236308-21F9-66C0-A683-317F93CB603D}"/>
                </a:ext>
              </a:extLst>
            </p:cNvPr>
            <p:cNvSpPr/>
            <p:nvPr/>
          </p:nvSpPr>
          <p:spPr>
            <a:xfrm>
              <a:off x="2691133" y="5578587"/>
              <a:ext cx="3348752" cy="924954"/>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0" lvl="1" algn="ctr" defTabSz="666750">
                <a:lnSpc>
                  <a:spcPct val="90000"/>
                </a:lnSpc>
                <a:spcBef>
                  <a:spcPct val="0"/>
                </a:spcBef>
                <a:spcAft>
                  <a:spcPct val="15000"/>
                </a:spcAft>
              </a:pPr>
              <a:r>
                <a:rPr lang="fr-CA" kern="1200" dirty="0"/>
                <a:t>« Club Magny-Gym </a:t>
              </a:r>
            </a:p>
            <a:p>
              <a:pPr marL="0" lvl="1" algn="ctr" defTabSz="666750">
                <a:lnSpc>
                  <a:spcPct val="90000"/>
                </a:lnSpc>
                <a:spcBef>
                  <a:spcPct val="0"/>
                </a:spcBef>
                <a:spcAft>
                  <a:spcPct val="15000"/>
                </a:spcAft>
              </a:pPr>
              <a:r>
                <a:rPr lang="fr-CA" kern="1200" dirty="0"/>
                <a:t>pour gymnastes et parents de gymnastes »</a:t>
              </a:r>
            </a:p>
          </p:txBody>
        </p:sp>
      </p:grpSp>
      <p:grpSp>
        <p:nvGrpSpPr>
          <p:cNvPr id="27" name="Groupe 26">
            <a:extLst>
              <a:ext uri="{FF2B5EF4-FFF2-40B4-BE49-F238E27FC236}">
                <a16:creationId xmlns:a16="http://schemas.microsoft.com/office/drawing/2014/main" id="{6C86BEF6-B14D-DB17-C2E2-6670007420C1}"/>
              </a:ext>
            </a:extLst>
          </p:cNvPr>
          <p:cNvGrpSpPr/>
          <p:nvPr/>
        </p:nvGrpSpPr>
        <p:grpSpPr>
          <a:xfrm>
            <a:off x="2527050" y="5163875"/>
            <a:ext cx="3918893" cy="1053375"/>
            <a:chOff x="5722948" y="1968937"/>
            <a:chExt cx="2489067" cy="966600"/>
          </a:xfrm>
        </p:grpSpPr>
        <p:sp>
          <p:nvSpPr>
            <p:cNvPr id="28" name="Forme libre : forme 27">
              <a:extLst>
                <a:ext uri="{FF2B5EF4-FFF2-40B4-BE49-F238E27FC236}">
                  <a16:creationId xmlns:a16="http://schemas.microsoft.com/office/drawing/2014/main" id="{1BDC207B-21F3-6521-5145-8FCC19766B17}"/>
                </a:ext>
              </a:extLst>
            </p:cNvPr>
            <p:cNvSpPr/>
            <p:nvPr/>
          </p:nvSpPr>
          <p:spPr>
            <a:xfrm>
              <a:off x="5722948" y="1968937"/>
              <a:ext cx="2489067" cy="444125"/>
            </a:xfrm>
            <a:custGeom>
              <a:avLst/>
              <a:gdLst>
                <a:gd name="connsiteX0" fmla="*/ 0 w 2538870"/>
                <a:gd name="connsiteY0" fmla="*/ 0 h 432000"/>
                <a:gd name="connsiteX1" fmla="*/ 2538870 w 2538870"/>
                <a:gd name="connsiteY1" fmla="*/ 0 h 432000"/>
                <a:gd name="connsiteX2" fmla="*/ 2538870 w 2538870"/>
                <a:gd name="connsiteY2" fmla="*/ 432000 h 432000"/>
                <a:gd name="connsiteX3" fmla="*/ 0 w 2538870"/>
                <a:gd name="connsiteY3" fmla="*/ 432000 h 432000"/>
                <a:gd name="connsiteX4" fmla="*/ 0 w 2538870"/>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432000">
                  <a:moveTo>
                    <a:pt x="0" y="0"/>
                  </a:moveTo>
                  <a:lnTo>
                    <a:pt x="2538870" y="0"/>
                  </a:lnTo>
                  <a:lnTo>
                    <a:pt x="2538870" y="432000"/>
                  </a:lnTo>
                  <a:lnTo>
                    <a:pt x="0" y="432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CA" sz="2000" b="1" kern="1200" dirty="0"/>
                <a:t>Bazar</a:t>
              </a:r>
            </a:p>
          </p:txBody>
        </p:sp>
        <p:sp>
          <p:nvSpPr>
            <p:cNvPr id="29" name="Forme libre : forme 28">
              <a:extLst>
                <a:ext uri="{FF2B5EF4-FFF2-40B4-BE49-F238E27FC236}">
                  <a16:creationId xmlns:a16="http://schemas.microsoft.com/office/drawing/2014/main" id="{B27D3E6E-DB6D-1DCA-14EA-040F7FA65BCA}"/>
                </a:ext>
              </a:extLst>
            </p:cNvPr>
            <p:cNvSpPr/>
            <p:nvPr/>
          </p:nvSpPr>
          <p:spPr>
            <a:xfrm>
              <a:off x="5722948" y="2413062"/>
              <a:ext cx="2489067" cy="522475"/>
            </a:xfrm>
            <a:custGeom>
              <a:avLst/>
              <a:gdLst>
                <a:gd name="connsiteX0" fmla="*/ 0 w 2538870"/>
                <a:gd name="connsiteY0" fmla="*/ 0 h 988200"/>
                <a:gd name="connsiteX1" fmla="*/ 2538870 w 2538870"/>
                <a:gd name="connsiteY1" fmla="*/ 0 h 988200"/>
                <a:gd name="connsiteX2" fmla="*/ 2538870 w 2538870"/>
                <a:gd name="connsiteY2" fmla="*/ 988200 h 988200"/>
                <a:gd name="connsiteX3" fmla="*/ 0 w 2538870"/>
                <a:gd name="connsiteY3" fmla="*/ 988200 h 988200"/>
                <a:gd name="connsiteX4" fmla="*/ 0 w 2538870"/>
                <a:gd name="connsiteY4" fmla="*/ 0 h 98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8870" h="988200">
                  <a:moveTo>
                    <a:pt x="0" y="0"/>
                  </a:moveTo>
                  <a:lnTo>
                    <a:pt x="2538870" y="0"/>
                  </a:lnTo>
                  <a:lnTo>
                    <a:pt x="2538870" y="988200"/>
                  </a:lnTo>
                  <a:lnTo>
                    <a:pt x="0" y="988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algn="ctr">
                <a:tabLst>
                  <a:tab pos="342900" algn="l"/>
                </a:tabLst>
              </a:pPr>
              <a:r>
                <a:rPr lang="fr-CA" sz="1400"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ADHÉREZ À LA PAGE!</a:t>
              </a:r>
            </a:p>
            <a:p>
              <a:pPr algn="r">
                <a:tabLst>
                  <a:tab pos="342900" algn="l"/>
                </a:tabLst>
              </a:pPr>
              <a:r>
                <a:rPr lang="fr-CA" sz="1400" dirty="0">
                  <a:solidFill>
                    <a:srgbClr val="6B9F25"/>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https://www.facebook.com/groups/bazarmagnygym</a:t>
              </a:r>
              <a:endParaRPr lang="fr-CA" sz="14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272348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0"/>
          <p:cNvSpPr/>
          <p:nvPr/>
        </p:nvSpPr>
        <p:spPr>
          <a:xfrm>
            <a:off x="0" y="0"/>
            <a:ext cx="4648199"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mn-lt"/>
              <a:ea typeface="Twentieth Century"/>
              <a:cs typeface="Twentieth Century"/>
              <a:sym typeface="Twentieth Century"/>
            </a:endParaRPr>
          </a:p>
        </p:txBody>
      </p:sp>
      <p:sp>
        <p:nvSpPr>
          <p:cNvPr id="346" name="Google Shape;346;p20"/>
          <p:cNvSpPr txBox="1">
            <a:spLocks noGrp="1"/>
          </p:cNvSpPr>
          <p:nvPr>
            <p:ph type="title"/>
          </p:nvPr>
        </p:nvSpPr>
        <p:spPr>
          <a:xfrm>
            <a:off x="229925" y="195300"/>
            <a:ext cx="4286100" cy="56799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FFFFF"/>
              </a:buClr>
              <a:buSzPts val="5000"/>
              <a:buFont typeface="Twentieth Century"/>
              <a:buNone/>
            </a:pPr>
            <a:r>
              <a:rPr lang="fr-CA" dirty="0">
                <a:solidFill>
                  <a:srgbClr val="FFFFFF"/>
                </a:solidFill>
                <a:latin typeface="+mn-lt"/>
              </a:rPr>
              <a:t>AIDE-MÉMOIRE</a:t>
            </a:r>
            <a:endParaRPr dirty="0">
              <a:solidFill>
                <a:srgbClr val="FFFFFF"/>
              </a:solidFill>
              <a:latin typeface="+mn-lt"/>
            </a:endParaRPr>
          </a:p>
        </p:txBody>
      </p:sp>
      <p:sp>
        <p:nvSpPr>
          <p:cNvPr id="347" name="Google Shape;347;p20"/>
          <p:cNvSpPr/>
          <p:nvPr/>
        </p:nvSpPr>
        <p:spPr>
          <a:xfrm>
            <a:off x="5152275" y="415531"/>
            <a:ext cx="6316440" cy="693379"/>
          </a:xfrm>
          <a:custGeom>
            <a:avLst/>
            <a:gdLst/>
            <a:ahLst/>
            <a:cxnLst/>
            <a:rect l="l" t="t" r="r" b="b"/>
            <a:pathLst>
              <a:path w="5593733" h="797040" extrusionOk="0">
                <a:moveTo>
                  <a:pt x="0" y="132843"/>
                </a:moveTo>
                <a:cubicBezTo>
                  <a:pt x="0" y="59476"/>
                  <a:pt x="59476" y="0"/>
                  <a:pt x="132843" y="0"/>
                </a:cubicBezTo>
                <a:lnTo>
                  <a:pt x="5460890" y="0"/>
                </a:lnTo>
                <a:cubicBezTo>
                  <a:pt x="5534257" y="0"/>
                  <a:pt x="5593733" y="59476"/>
                  <a:pt x="5593733" y="132843"/>
                </a:cubicBezTo>
                <a:lnTo>
                  <a:pt x="5593733" y="664197"/>
                </a:lnTo>
                <a:cubicBezTo>
                  <a:pt x="5593733" y="737564"/>
                  <a:pt x="5534257" y="797040"/>
                  <a:pt x="5460890" y="797040"/>
                </a:cubicBezTo>
                <a:lnTo>
                  <a:pt x="132843" y="797040"/>
                </a:lnTo>
                <a:cubicBezTo>
                  <a:pt x="59476" y="797040"/>
                  <a:pt x="0" y="737564"/>
                  <a:pt x="0" y="664197"/>
                </a:cubicBezTo>
                <a:lnTo>
                  <a:pt x="0" y="132843"/>
                </a:lnTo>
                <a:close/>
              </a:path>
            </a:pathLst>
          </a:custGeom>
          <a:solidFill>
            <a:srgbClr val="2383C6"/>
          </a:solidFill>
          <a:ln w="15875" cap="flat" cmpd="sng">
            <a:solidFill>
              <a:schemeClr val="lt1"/>
            </a:solidFill>
            <a:prstDash val="solid"/>
            <a:round/>
            <a:headEnd type="none" w="sm" len="sm"/>
            <a:tailEnd type="none" w="sm" len="sm"/>
          </a:ln>
        </p:spPr>
        <p:txBody>
          <a:bodyPr spcFirstLastPara="1" wrap="square" lIns="194325" tIns="38900" rIns="194325" bIns="38900" anchor="ctr" anchorCtr="0">
            <a:noAutofit/>
          </a:bodyPr>
          <a:lstStyle/>
          <a:p>
            <a:pPr marL="0" marR="0" lvl="0" indent="0" algn="l" rtl="0">
              <a:lnSpc>
                <a:spcPct val="90000"/>
              </a:lnSpc>
              <a:spcBef>
                <a:spcPts val="0"/>
              </a:spcBef>
              <a:spcAft>
                <a:spcPts val="0"/>
              </a:spcAft>
              <a:buClr>
                <a:schemeClr val="lt1"/>
              </a:buClr>
              <a:buSzPts val="2400"/>
              <a:buFont typeface="Twentieth Century"/>
              <a:buNone/>
            </a:pPr>
            <a:r>
              <a:rPr lang="fr-CA" sz="2400" b="0" i="0" u="none" strike="noStrike" cap="none" dirty="0">
                <a:solidFill>
                  <a:schemeClr val="lt1"/>
                </a:solidFill>
                <a:latin typeface="+mn-lt"/>
                <a:ea typeface="Twentieth Century"/>
                <a:cs typeface="Twentieth Century"/>
                <a:sym typeface="Twentieth Century"/>
              </a:rPr>
              <a:t>Liste des effets personnels pour les gymnastes</a:t>
            </a:r>
            <a:endParaRPr sz="2000" b="0" i="0" u="none" strike="noStrike" cap="none" dirty="0">
              <a:solidFill>
                <a:schemeClr val="lt1"/>
              </a:solidFill>
              <a:latin typeface="+mn-lt"/>
              <a:ea typeface="Twentieth Century"/>
              <a:cs typeface="Twentieth Century"/>
              <a:sym typeface="Twentieth Century"/>
            </a:endParaRPr>
          </a:p>
        </p:txBody>
      </p:sp>
      <p:sp>
        <p:nvSpPr>
          <p:cNvPr id="348" name="Google Shape;348;p20"/>
          <p:cNvSpPr/>
          <p:nvPr/>
        </p:nvSpPr>
        <p:spPr>
          <a:xfrm>
            <a:off x="5143479" y="1564321"/>
            <a:ext cx="6334903" cy="985515"/>
          </a:xfrm>
          <a:custGeom>
            <a:avLst/>
            <a:gdLst/>
            <a:ahLst/>
            <a:cxnLst/>
            <a:rect l="l" t="t" r="r" b="b"/>
            <a:pathLst>
              <a:path w="5593733" h="676168" extrusionOk="0">
                <a:moveTo>
                  <a:pt x="0" y="112697"/>
                </a:moveTo>
                <a:cubicBezTo>
                  <a:pt x="0" y="50456"/>
                  <a:pt x="50456" y="0"/>
                  <a:pt x="112697" y="0"/>
                </a:cubicBezTo>
                <a:lnTo>
                  <a:pt x="5481036" y="0"/>
                </a:lnTo>
                <a:cubicBezTo>
                  <a:pt x="5543277" y="0"/>
                  <a:pt x="5593733" y="50456"/>
                  <a:pt x="5593733" y="112697"/>
                </a:cubicBezTo>
                <a:lnTo>
                  <a:pt x="5593733" y="563471"/>
                </a:lnTo>
                <a:cubicBezTo>
                  <a:pt x="5593733" y="625712"/>
                  <a:pt x="5543277" y="676168"/>
                  <a:pt x="5481036" y="676168"/>
                </a:cubicBezTo>
                <a:lnTo>
                  <a:pt x="112697" y="676168"/>
                </a:lnTo>
                <a:cubicBezTo>
                  <a:pt x="50456" y="676168"/>
                  <a:pt x="0" y="625712"/>
                  <a:pt x="0" y="563471"/>
                </a:cubicBezTo>
                <a:lnTo>
                  <a:pt x="0" y="112697"/>
                </a:lnTo>
                <a:close/>
              </a:path>
            </a:pathLst>
          </a:custGeom>
          <a:solidFill>
            <a:srgbClr val="24B2D1"/>
          </a:solidFill>
          <a:ln w="15875" cap="flat" cmpd="sng">
            <a:solidFill>
              <a:schemeClr val="lt1"/>
            </a:solidFill>
            <a:prstDash val="solid"/>
            <a:round/>
            <a:headEnd type="none" w="sm" len="sm"/>
            <a:tailEnd type="none" w="sm" len="sm"/>
          </a:ln>
        </p:spPr>
        <p:txBody>
          <a:bodyPr spcFirstLastPara="1" wrap="square" lIns="188425" tIns="33000" rIns="188425" bIns="33000" anchor="ctr" anchorCtr="0">
            <a:noAutofit/>
          </a:bodyPr>
          <a:lstStyle/>
          <a:p>
            <a:pPr marL="0" marR="0" lvl="0" indent="0" algn="l" rtl="0">
              <a:lnSpc>
                <a:spcPct val="90000"/>
              </a:lnSpc>
              <a:spcBef>
                <a:spcPts val="0"/>
              </a:spcBef>
              <a:spcAft>
                <a:spcPts val="0"/>
              </a:spcAft>
              <a:buClr>
                <a:schemeClr val="lt1"/>
              </a:buClr>
              <a:buSzPts val="2400"/>
              <a:buFont typeface="Twentieth Century"/>
              <a:buNone/>
            </a:pPr>
            <a:r>
              <a:rPr lang="fr-CA" sz="2000" dirty="0">
                <a:solidFill>
                  <a:schemeClr val="lt1"/>
                </a:solidFill>
                <a:latin typeface="+mn-lt"/>
                <a:ea typeface="Twentieth Century"/>
                <a:cs typeface="Twentieth Century"/>
                <a:sym typeface="Twentieth Century"/>
              </a:rPr>
              <a:t>Rapporter le dernier bulletin de gymnastique de l’enfant (pour ceux qui en ont déjà fait)</a:t>
            </a:r>
            <a:endParaRPr sz="2000" b="0" i="0" u="none" strike="noStrike" cap="none" dirty="0">
              <a:solidFill>
                <a:schemeClr val="lt1"/>
              </a:solidFill>
              <a:latin typeface="+mn-lt"/>
              <a:ea typeface="Twentieth Century"/>
              <a:cs typeface="Twentieth Century"/>
              <a:sym typeface="Twentieth Century"/>
            </a:endParaRPr>
          </a:p>
        </p:txBody>
      </p:sp>
      <p:sp>
        <p:nvSpPr>
          <p:cNvPr id="349" name="Google Shape;349;p20"/>
          <p:cNvSpPr/>
          <p:nvPr/>
        </p:nvSpPr>
        <p:spPr>
          <a:xfrm>
            <a:off x="5152275" y="5750992"/>
            <a:ext cx="6325236" cy="526753"/>
          </a:xfrm>
          <a:custGeom>
            <a:avLst/>
            <a:gdLst/>
            <a:ahLst/>
            <a:cxnLst/>
            <a:rect l="l" t="t" r="r" b="b"/>
            <a:pathLst>
              <a:path w="5593733" h="797040" extrusionOk="0">
                <a:moveTo>
                  <a:pt x="0" y="132843"/>
                </a:moveTo>
                <a:cubicBezTo>
                  <a:pt x="0" y="59476"/>
                  <a:pt x="59476" y="0"/>
                  <a:pt x="132843" y="0"/>
                </a:cubicBezTo>
                <a:lnTo>
                  <a:pt x="5460890" y="0"/>
                </a:lnTo>
                <a:cubicBezTo>
                  <a:pt x="5534257" y="0"/>
                  <a:pt x="5593733" y="59476"/>
                  <a:pt x="5593733" y="132843"/>
                </a:cubicBezTo>
                <a:lnTo>
                  <a:pt x="5593733" y="664197"/>
                </a:lnTo>
                <a:cubicBezTo>
                  <a:pt x="5593733" y="737564"/>
                  <a:pt x="5534257" y="797040"/>
                  <a:pt x="5460890" y="797040"/>
                </a:cubicBezTo>
                <a:lnTo>
                  <a:pt x="132843" y="797040"/>
                </a:lnTo>
                <a:cubicBezTo>
                  <a:pt x="59476" y="797040"/>
                  <a:pt x="0" y="737564"/>
                  <a:pt x="0" y="664197"/>
                </a:cubicBezTo>
                <a:lnTo>
                  <a:pt x="0" y="132843"/>
                </a:lnTo>
                <a:close/>
              </a:path>
            </a:pathLst>
          </a:custGeom>
          <a:solidFill>
            <a:srgbClr val="25CCD6"/>
          </a:solidFill>
          <a:ln w="15875" cap="flat" cmpd="sng">
            <a:solidFill>
              <a:schemeClr val="lt1"/>
            </a:solidFill>
            <a:prstDash val="solid"/>
            <a:round/>
            <a:headEnd type="none" w="sm" len="sm"/>
            <a:tailEnd type="none" w="sm" len="sm"/>
          </a:ln>
        </p:spPr>
        <p:txBody>
          <a:bodyPr spcFirstLastPara="1" wrap="square" lIns="194325" tIns="38900" rIns="194325" bIns="38900" anchor="ctr" anchorCtr="0">
            <a:noAutofit/>
          </a:bodyPr>
          <a:lstStyle/>
          <a:p>
            <a:pPr marL="0" marR="0" lvl="0" indent="0" algn="l" rtl="0">
              <a:lnSpc>
                <a:spcPct val="90000"/>
              </a:lnSpc>
              <a:spcBef>
                <a:spcPts val="0"/>
              </a:spcBef>
              <a:spcAft>
                <a:spcPts val="0"/>
              </a:spcAft>
              <a:buClr>
                <a:schemeClr val="lt1"/>
              </a:buClr>
              <a:buSzPts val="2400"/>
              <a:buFont typeface="Twentieth Century"/>
              <a:buNone/>
            </a:pPr>
            <a:r>
              <a:rPr lang="fr-CA" sz="2400" b="0" i="0" u="none" strike="noStrike" cap="none" dirty="0">
                <a:solidFill>
                  <a:schemeClr val="lt1"/>
                </a:solidFill>
                <a:latin typeface="+mn-lt"/>
                <a:ea typeface="Twentieth Century"/>
                <a:cs typeface="Twentieth Century"/>
                <a:sym typeface="Twentieth Century"/>
              </a:rPr>
              <a:t>Les moyens de communication à conserver</a:t>
            </a:r>
            <a:endParaRPr sz="1400" b="0" i="0" u="none" strike="noStrike" cap="none" dirty="0">
              <a:solidFill>
                <a:srgbClr val="000000"/>
              </a:solidFill>
              <a:latin typeface="+mn-lt"/>
              <a:ea typeface="Arial"/>
              <a:cs typeface="Arial"/>
              <a:sym typeface="Arial"/>
            </a:endParaRPr>
          </a:p>
        </p:txBody>
      </p:sp>
      <p:sp>
        <p:nvSpPr>
          <p:cNvPr id="350" name="Google Shape;350;p20"/>
          <p:cNvSpPr/>
          <p:nvPr/>
        </p:nvSpPr>
        <p:spPr>
          <a:xfrm>
            <a:off x="5152275" y="3070052"/>
            <a:ext cx="6298846" cy="797040"/>
          </a:xfrm>
          <a:custGeom>
            <a:avLst/>
            <a:gdLst/>
            <a:ahLst/>
            <a:cxnLst/>
            <a:rect l="l" t="t" r="r" b="b"/>
            <a:pathLst>
              <a:path w="5593733" h="797040" extrusionOk="0">
                <a:moveTo>
                  <a:pt x="0" y="132843"/>
                </a:moveTo>
                <a:cubicBezTo>
                  <a:pt x="0" y="59476"/>
                  <a:pt x="59476" y="0"/>
                  <a:pt x="132843" y="0"/>
                </a:cubicBezTo>
                <a:lnTo>
                  <a:pt x="5460890" y="0"/>
                </a:lnTo>
                <a:cubicBezTo>
                  <a:pt x="5534257" y="0"/>
                  <a:pt x="5593733" y="59476"/>
                  <a:pt x="5593733" y="132843"/>
                </a:cubicBezTo>
                <a:lnTo>
                  <a:pt x="5593733" y="664197"/>
                </a:lnTo>
                <a:cubicBezTo>
                  <a:pt x="5593733" y="737564"/>
                  <a:pt x="5534257" y="797040"/>
                  <a:pt x="5460890" y="797040"/>
                </a:cubicBezTo>
                <a:lnTo>
                  <a:pt x="132843" y="797040"/>
                </a:lnTo>
                <a:cubicBezTo>
                  <a:pt x="59476" y="797040"/>
                  <a:pt x="0" y="737564"/>
                  <a:pt x="0" y="664197"/>
                </a:cubicBezTo>
                <a:lnTo>
                  <a:pt x="0" y="132843"/>
                </a:lnTo>
                <a:close/>
              </a:path>
            </a:pathLst>
          </a:custGeom>
          <a:solidFill>
            <a:srgbClr val="25CCD6"/>
          </a:solidFill>
          <a:ln w="15875" cap="flat" cmpd="sng">
            <a:solidFill>
              <a:schemeClr val="lt1"/>
            </a:solidFill>
            <a:prstDash val="solid"/>
            <a:round/>
            <a:headEnd type="none" w="sm" len="sm"/>
            <a:tailEnd type="none" w="sm" len="sm"/>
          </a:ln>
        </p:spPr>
        <p:txBody>
          <a:bodyPr spcFirstLastPara="1" wrap="square" lIns="194325" tIns="38900" rIns="194325" bIns="38900" anchor="ctr" anchorCtr="0">
            <a:noAutofit/>
          </a:bodyPr>
          <a:lstStyle/>
          <a:p>
            <a:pPr marL="0" marR="0" lvl="0" indent="0" algn="l" rtl="0">
              <a:lnSpc>
                <a:spcPct val="90000"/>
              </a:lnSpc>
              <a:spcBef>
                <a:spcPts val="0"/>
              </a:spcBef>
              <a:spcAft>
                <a:spcPts val="0"/>
              </a:spcAft>
              <a:buClr>
                <a:schemeClr val="lt1"/>
              </a:buClr>
              <a:buSzPts val="2400"/>
              <a:buFont typeface="Twentieth Century"/>
              <a:buNone/>
            </a:pPr>
            <a:r>
              <a:rPr lang="fr-CA" sz="2400" b="0" i="0" u="none" strike="noStrike" cap="none" dirty="0">
                <a:solidFill>
                  <a:schemeClr val="lt1"/>
                </a:solidFill>
                <a:latin typeface="+mn-lt"/>
                <a:ea typeface="Twentieth Century"/>
                <a:cs typeface="Twentieth Century"/>
                <a:sym typeface="Twentieth Century"/>
              </a:rPr>
              <a:t>Paiement de la </a:t>
            </a:r>
            <a:r>
              <a:rPr lang="fr-CA" sz="2000" b="0" i="0" u="none" strike="noStrike" cap="none" dirty="0">
                <a:solidFill>
                  <a:schemeClr val="lt1"/>
                </a:solidFill>
                <a:latin typeface="+mn-lt"/>
                <a:ea typeface="Twentieth Century"/>
                <a:cs typeface="Twentieth Century"/>
                <a:sym typeface="Twentieth Century"/>
              </a:rPr>
              <a:t>session (doit être fait avant le début des cours si pas déjà fait)</a:t>
            </a:r>
            <a:endParaRPr sz="2000" b="0" i="0" u="none" strike="noStrike" cap="none" dirty="0">
              <a:solidFill>
                <a:schemeClr val="lt1"/>
              </a:solidFill>
              <a:latin typeface="+mn-lt"/>
              <a:ea typeface="Twentieth Century"/>
              <a:cs typeface="Twentieth Century"/>
              <a:sym typeface="Twentieth Century"/>
            </a:endParaRPr>
          </a:p>
        </p:txBody>
      </p:sp>
      <p:sp>
        <p:nvSpPr>
          <p:cNvPr id="351" name="Google Shape;351;p20"/>
          <p:cNvSpPr/>
          <p:nvPr/>
        </p:nvSpPr>
        <p:spPr>
          <a:xfrm>
            <a:off x="5176785" y="4464691"/>
            <a:ext cx="6316440" cy="688702"/>
          </a:xfrm>
          <a:custGeom>
            <a:avLst/>
            <a:gdLst/>
            <a:ahLst/>
            <a:cxnLst/>
            <a:rect l="l" t="t" r="r" b="b"/>
            <a:pathLst>
              <a:path w="5593733" h="797040" extrusionOk="0">
                <a:moveTo>
                  <a:pt x="0" y="132843"/>
                </a:moveTo>
                <a:cubicBezTo>
                  <a:pt x="0" y="59476"/>
                  <a:pt x="59476" y="0"/>
                  <a:pt x="132843" y="0"/>
                </a:cubicBezTo>
                <a:lnTo>
                  <a:pt x="5460890" y="0"/>
                </a:lnTo>
                <a:cubicBezTo>
                  <a:pt x="5534257" y="0"/>
                  <a:pt x="5593733" y="59476"/>
                  <a:pt x="5593733" y="132843"/>
                </a:cubicBezTo>
                <a:lnTo>
                  <a:pt x="5593733" y="664197"/>
                </a:lnTo>
                <a:cubicBezTo>
                  <a:pt x="5593733" y="737564"/>
                  <a:pt x="5534257" y="797040"/>
                  <a:pt x="5460890" y="797040"/>
                </a:cubicBezTo>
                <a:lnTo>
                  <a:pt x="132843" y="797040"/>
                </a:lnTo>
                <a:cubicBezTo>
                  <a:pt x="59476" y="797040"/>
                  <a:pt x="0" y="737564"/>
                  <a:pt x="0" y="664197"/>
                </a:cubicBezTo>
                <a:lnTo>
                  <a:pt x="0" y="132843"/>
                </a:lnTo>
                <a:close/>
              </a:path>
            </a:pathLst>
          </a:custGeom>
          <a:solidFill>
            <a:srgbClr val="25CCD6"/>
          </a:solidFill>
          <a:ln w="15875" cap="flat" cmpd="sng">
            <a:solidFill>
              <a:schemeClr val="lt1"/>
            </a:solidFill>
            <a:prstDash val="solid"/>
            <a:round/>
            <a:headEnd type="none" w="sm" len="sm"/>
            <a:tailEnd type="none" w="sm" len="sm"/>
          </a:ln>
        </p:spPr>
        <p:txBody>
          <a:bodyPr spcFirstLastPara="1" wrap="square" lIns="194325" tIns="38900" rIns="194325" bIns="38900" anchor="ctr" anchorCtr="0">
            <a:noAutofit/>
          </a:bodyPr>
          <a:lstStyle/>
          <a:p>
            <a:pPr marL="0" marR="0" lvl="0" indent="0" algn="l" rtl="0">
              <a:lnSpc>
                <a:spcPct val="90000"/>
              </a:lnSpc>
              <a:spcBef>
                <a:spcPts val="0"/>
              </a:spcBef>
              <a:spcAft>
                <a:spcPts val="0"/>
              </a:spcAft>
              <a:buClr>
                <a:schemeClr val="lt1"/>
              </a:buClr>
              <a:buSzPts val="2400"/>
              <a:buFont typeface="Twentieth Century"/>
              <a:buNone/>
            </a:pPr>
            <a:r>
              <a:rPr lang="fr-CA" sz="2400" b="0" i="0" u="none" strike="noStrike" cap="none" dirty="0">
                <a:solidFill>
                  <a:schemeClr val="lt1"/>
                </a:solidFill>
                <a:latin typeface="+mn-lt"/>
                <a:ea typeface="Twentieth Century"/>
                <a:cs typeface="Twentieth Century"/>
                <a:sym typeface="Twentieth Century"/>
              </a:rPr>
              <a:t>Infos à fournir : </a:t>
            </a:r>
            <a:r>
              <a:rPr lang="fr-CA" sz="2100" b="0" i="0" u="none" strike="noStrike" cap="none" dirty="0">
                <a:solidFill>
                  <a:schemeClr val="lt1"/>
                </a:solidFill>
                <a:latin typeface="+mn-lt"/>
                <a:ea typeface="Twentieth Century"/>
                <a:cs typeface="Twentieth Century"/>
                <a:sym typeface="Twentieth Century"/>
              </a:rPr>
              <a:t>ex: # et date d’échéance  de la carte loisirs si pas déjà fournis</a:t>
            </a:r>
            <a:endParaRPr sz="2100" b="0" i="0" u="none" strike="noStrike" cap="none" dirty="0">
              <a:solidFill>
                <a:schemeClr val="lt1"/>
              </a:solidFill>
              <a:latin typeface="+mn-lt"/>
              <a:ea typeface="Twentieth Century"/>
              <a:cs typeface="Twentieth Century"/>
              <a:sym typeface="Twentieth Centur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21"/>
          <p:cNvSpPr txBox="1">
            <a:spLocks noGrp="1"/>
          </p:cNvSpPr>
          <p:nvPr>
            <p:ph type="ctrTitle"/>
          </p:nvPr>
        </p:nvSpPr>
        <p:spPr>
          <a:xfrm>
            <a:off x="1742613" y="4822446"/>
            <a:ext cx="8549640" cy="1696916"/>
          </a:xfrm>
          <a:prstGeom prst="rect">
            <a:avLst/>
          </a:prstGeom>
          <a:solidFill>
            <a:schemeClr val="bg1"/>
          </a:solid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0C0C0C"/>
              </a:buClr>
              <a:buSzPts val="5000"/>
              <a:buFont typeface="Twentieth Century"/>
              <a:buNone/>
            </a:pPr>
            <a:r>
              <a:rPr lang="fr-CA" i="1" dirty="0">
                <a:latin typeface="+mn-lt"/>
              </a:rPr>
              <a:t>BONNE SESSION GYMNIQUE</a:t>
            </a:r>
            <a:endParaRPr i="1" dirty="0">
              <a:latin typeface="+mn-lt"/>
            </a:endParaRPr>
          </a:p>
        </p:txBody>
      </p:sp>
      <p:sp>
        <p:nvSpPr>
          <p:cNvPr id="358" name="Google Shape;358;p21"/>
          <p:cNvSpPr txBox="1"/>
          <p:nvPr/>
        </p:nvSpPr>
        <p:spPr>
          <a:xfrm rot="-714534">
            <a:off x="25370" y="1585546"/>
            <a:ext cx="12191999" cy="1025769"/>
          </a:xfrm>
          <a:prstGeom prst="rect">
            <a:avLst/>
          </a:prstGeom>
          <a:solidFill>
            <a:srgbClr val="A2DEF4"/>
          </a:solidFill>
          <a:ln>
            <a:noFill/>
          </a:ln>
        </p:spPr>
        <p:txBody>
          <a:bodyPr spcFirstLastPara="1" wrap="square" lIns="91425" tIns="45700" rIns="91425" bIns="45700" anchor="ctr" anchorCtr="0">
            <a:normAutofit fontScale="97500"/>
          </a:bodyPr>
          <a:lstStyle/>
          <a:p>
            <a:pPr marL="0" marR="0" lvl="0" indent="0" algn="ctr" rtl="0">
              <a:lnSpc>
                <a:spcPct val="80000"/>
              </a:lnSpc>
              <a:spcBef>
                <a:spcPts val="0"/>
              </a:spcBef>
              <a:spcAft>
                <a:spcPts val="0"/>
              </a:spcAft>
              <a:buClr>
                <a:srgbClr val="0C0C0C"/>
              </a:buClr>
              <a:buSzPct val="100000"/>
              <a:buFont typeface="Architects Daughter"/>
              <a:buNone/>
            </a:pPr>
            <a:r>
              <a:rPr lang="fr-CA" sz="3600" b="0" i="0" u="none" strike="noStrike" cap="none" dirty="0">
                <a:solidFill>
                  <a:srgbClr val="0C0C0C"/>
                </a:solidFill>
                <a:latin typeface="+mn-lt"/>
                <a:ea typeface="Architects Daughter"/>
                <a:cs typeface="Architects Daughter"/>
                <a:sym typeface="Architects Daughter"/>
              </a:rPr>
              <a:t>MERCI BEAUCOUP POUR VOTRE COLLABORATION!  </a:t>
            </a:r>
            <a:endParaRPr sz="1400" b="0" i="0" u="none" strike="noStrike" cap="none" dirty="0">
              <a:solidFill>
                <a:srgbClr val="000000"/>
              </a:solidFill>
              <a:latin typeface="+mn-lt"/>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2" name="Rectangle 1">
            <a:extLst>
              <a:ext uri="{FF2B5EF4-FFF2-40B4-BE49-F238E27FC236}">
                <a16:creationId xmlns:a16="http://schemas.microsoft.com/office/drawing/2014/main" id="{2528AE3A-ACF6-1468-02BA-E15F41FAEE45}"/>
              </a:ext>
            </a:extLst>
          </p:cNvPr>
          <p:cNvSpPr/>
          <p:nvPr/>
        </p:nvSpPr>
        <p:spPr>
          <a:xfrm>
            <a:off x="428017" y="583660"/>
            <a:ext cx="690664" cy="1214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5" name="Google Shape;125;p2"/>
          <p:cNvSpPr txBox="1">
            <a:spLocks noGrp="1"/>
          </p:cNvSpPr>
          <p:nvPr>
            <p:ph type="body" idx="1"/>
          </p:nvPr>
        </p:nvSpPr>
        <p:spPr>
          <a:xfrm>
            <a:off x="656811" y="266330"/>
            <a:ext cx="10491479" cy="6365289"/>
          </a:xfrm>
          <a:prstGeom prst="rect">
            <a:avLst/>
          </a:prstGeom>
          <a:noFill/>
          <a:ln>
            <a:noFill/>
          </a:ln>
        </p:spPr>
        <p:txBody>
          <a:bodyPr spcFirstLastPara="1" wrap="square" lIns="45700" tIns="45700" rIns="45700" bIns="45700" anchor="t" anchorCtr="0">
            <a:normAutofit/>
          </a:bodyPr>
          <a:lstStyle/>
          <a:p>
            <a:pPr marL="91440" lvl="0" indent="-120650" algn="ctr" rtl="0">
              <a:lnSpc>
                <a:spcPct val="90000"/>
              </a:lnSpc>
              <a:spcBef>
                <a:spcPts val="0"/>
              </a:spcBef>
              <a:spcAft>
                <a:spcPts val="0"/>
              </a:spcAft>
              <a:buSzPts val="1900"/>
              <a:buChar char=" "/>
            </a:pPr>
            <a:r>
              <a:rPr lang="fr-CA" i="1" dirty="0">
                <a:solidFill>
                  <a:srgbClr val="000000"/>
                </a:solidFill>
                <a:latin typeface="+mn-lt"/>
              </a:rPr>
              <a:t>BIENVENUE À CETTE NOUVELLE ANNÉE GYMNIQUE !!!</a:t>
            </a:r>
            <a:endParaRPr i="1" dirty="0">
              <a:latin typeface="+mn-lt"/>
            </a:endParaRPr>
          </a:p>
          <a:p>
            <a:pPr marL="91440" lvl="0" indent="-120650" rtl="0">
              <a:lnSpc>
                <a:spcPct val="90000"/>
              </a:lnSpc>
              <a:spcBef>
                <a:spcPts val="1400"/>
              </a:spcBef>
              <a:spcAft>
                <a:spcPts val="0"/>
              </a:spcAft>
              <a:buSzPts val="1900"/>
              <a:buChar char=" "/>
            </a:pPr>
            <a:r>
              <a:rPr lang="fr-CA" sz="1900" dirty="0">
                <a:solidFill>
                  <a:srgbClr val="000000"/>
                </a:solidFill>
                <a:latin typeface="+mn-lt"/>
              </a:rPr>
              <a:t>Cette première parution nous permet de souhaiter une excellente saison gymnique à tous. </a:t>
            </a:r>
            <a:endParaRPr dirty="0">
              <a:latin typeface="+mn-lt"/>
            </a:endParaRPr>
          </a:p>
          <a:p>
            <a:pPr marL="91440" lvl="0" indent="-120650" rtl="0">
              <a:lnSpc>
                <a:spcPct val="90000"/>
              </a:lnSpc>
              <a:spcBef>
                <a:spcPts val="600"/>
              </a:spcBef>
              <a:spcAft>
                <a:spcPts val="0"/>
              </a:spcAft>
              <a:buSzPts val="1900"/>
              <a:buChar char=" "/>
            </a:pPr>
            <a:endParaRPr lang="fr-CA" sz="1900" dirty="0">
              <a:solidFill>
                <a:srgbClr val="000000"/>
              </a:solidFill>
              <a:latin typeface="+mn-lt"/>
            </a:endParaRPr>
          </a:p>
          <a:p>
            <a:pPr marL="91440" lvl="0" indent="-120650" rtl="0">
              <a:lnSpc>
                <a:spcPct val="90000"/>
              </a:lnSpc>
              <a:spcBef>
                <a:spcPts val="600"/>
              </a:spcBef>
              <a:spcAft>
                <a:spcPts val="0"/>
              </a:spcAft>
              <a:buSzPts val="1900"/>
              <a:buChar char=" "/>
            </a:pPr>
            <a:r>
              <a:rPr lang="fr-CA" sz="1900" dirty="0">
                <a:solidFill>
                  <a:srgbClr val="000000"/>
                </a:solidFill>
                <a:latin typeface="+mn-lt"/>
              </a:rPr>
              <a:t>Pour nos nouveaux lecteurs, nous sommes heureux de vous présenter notre </a:t>
            </a:r>
          </a:p>
          <a:p>
            <a:pPr marL="91440" lvl="0" indent="-120650" rtl="0">
              <a:lnSpc>
                <a:spcPct val="90000"/>
              </a:lnSpc>
              <a:spcBef>
                <a:spcPts val="600"/>
              </a:spcBef>
              <a:spcAft>
                <a:spcPts val="0"/>
              </a:spcAft>
              <a:buSzPts val="1900"/>
              <a:buChar char=" "/>
            </a:pPr>
            <a:r>
              <a:rPr lang="fr-CA" sz="1900" dirty="0">
                <a:solidFill>
                  <a:srgbClr val="000000"/>
                </a:solidFill>
                <a:latin typeface="+mn-lt"/>
              </a:rPr>
              <a:t>journal interne à parution mensuelle. PIROUETTE est : </a:t>
            </a:r>
            <a:endParaRPr dirty="0">
              <a:latin typeface="+mn-lt"/>
            </a:endParaRPr>
          </a:p>
          <a:p>
            <a:pPr marL="342900" lvl="0" indent="-342900" rtl="0">
              <a:lnSpc>
                <a:spcPct val="90000"/>
              </a:lnSpc>
              <a:spcBef>
                <a:spcPts val="1400"/>
              </a:spcBef>
              <a:spcAft>
                <a:spcPts val="0"/>
              </a:spcAft>
              <a:buSzPts val="1900"/>
              <a:buFont typeface="Arial"/>
              <a:buChar char="❖"/>
            </a:pPr>
            <a:r>
              <a:rPr lang="fr-CA" sz="1900" dirty="0">
                <a:solidFill>
                  <a:srgbClr val="000000"/>
                </a:solidFill>
                <a:latin typeface="+mn-lt"/>
              </a:rPr>
              <a:t>Un </a:t>
            </a:r>
            <a:r>
              <a:rPr lang="fr-CA" sz="1900" u="sng" dirty="0">
                <a:solidFill>
                  <a:srgbClr val="000000"/>
                </a:solidFill>
                <a:latin typeface="+mn-lt"/>
              </a:rPr>
              <a:t>outil d’information</a:t>
            </a:r>
            <a:r>
              <a:rPr lang="fr-CA" sz="1900" dirty="0">
                <a:solidFill>
                  <a:srgbClr val="000000"/>
                </a:solidFill>
                <a:latin typeface="+mn-lt"/>
              </a:rPr>
              <a:t> à propos des différentes activités de Magny-Gym à venir ainsi que des résultats de celles déjà passées. </a:t>
            </a:r>
            <a:endParaRPr sz="1900" dirty="0">
              <a:latin typeface="+mn-lt"/>
            </a:endParaRPr>
          </a:p>
          <a:p>
            <a:pPr marL="342900" lvl="0" indent="-342900" rtl="0">
              <a:lnSpc>
                <a:spcPct val="90000"/>
              </a:lnSpc>
              <a:spcBef>
                <a:spcPts val="1400"/>
              </a:spcBef>
              <a:spcAft>
                <a:spcPts val="0"/>
              </a:spcAft>
              <a:buSzPts val="1900"/>
              <a:buFont typeface="Arial"/>
              <a:buChar char="❖"/>
            </a:pPr>
            <a:r>
              <a:rPr lang="fr-CA" sz="1900" dirty="0">
                <a:solidFill>
                  <a:srgbClr val="000000"/>
                </a:solidFill>
                <a:latin typeface="+mn-lt"/>
              </a:rPr>
              <a:t>Un excellent </a:t>
            </a:r>
            <a:r>
              <a:rPr lang="fr-CA" sz="1900" u="sng" dirty="0">
                <a:solidFill>
                  <a:srgbClr val="000000"/>
                </a:solidFill>
                <a:latin typeface="+mn-lt"/>
              </a:rPr>
              <a:t>moyen de communication</a:t>
            </a:r>
            <a:r>
              <a:rPr lang="fr-CA" sz="1900" dirty="0">
                <a:solidFill>
                  <a:srgbClr val="000000"/>
                </a:solidFill>
                <a:latin typeface="+mn-lt"/>
              </a:rPr>
              <a:t> pour encourager nos gymnastes et pour faire connaître davantage le monde gymnique. </a:t>
            </a:r>
            <a:endParaRPr sz="1900" dirty="0">
              <a:latin typeface="+mn-lt"/>
            </a:endParaRPr>
          </a:p>
          <a:p>
            <a:pPr marL="342900" lvl="0" indent="-342900" rtl="0">
              <a:lnSpc>
                <a:spcPct val="90000"/>
              </a:lnSpc>
              <a:spcBef>
                <a:spcPts val="1400"/>
              </a:spcBef>
              <a:spcAft>
                <a:spcPts val="0"/>
              </a:spcAft>
              <a:buSzPts val="1900"/>
              <a:buFont typeface="Arial"/>
              <a:buChar char="❖"/>
            </a:pPr>
            <a:r>
              <a:rPr lang="fr-CA" sz="1900" dirty="0">
                <a:solidFill>
                  <a:srgbClr val="000000"/>
                </a:solidFill>
                <a:latin typeface="+mn-lt"/>
              </a:rPr>
              <a:t>L’information y est centralisée le plus possible, assurez-vous de prendre le temps de le lire SVP. Souvent, nous y incluons des dates à respecter et des actions importantes à poser. </a:t>
            </a:r>
            <a:endParaRPr sz="1900" dirty="0">
              <a:latin typeface="+mn-lt"/>
            </a:endParaRPr>
          </a:p>
          <a:p>
            <a:pPr marL="342900" lvl="0" indent="-342900" rtl="0">
              <a:lnSpc>
                <a:spcPct val="90000"/>
              </a:lnSpc>
              <a:spcBef>
                <a:spcPts val="1400"/>
              </a:spcBef>
              <a:spcAft>
                <a:spcPts val="0"/>
              </a:spcAft>
              <a:buSzPts val="1900"/>
              <a:buFont typeface="Arial"/>
              <a:buChar char="❖"/>
            </a:pPr>
            <a:r>
              <a:rPr lang="fr-CA" sz="1900" dirty="0">
                <a:solidFill>
                  <a:srgbClr val="000000"/>
                </a:solidFill>
                <a:latin typeface="+mn-lt"/>
              </a:rPr>
              <a:t>Une version électronique sera disponible sur notre site web et notre page Facebook à chaque parution.</a:t>
            </a:r>
            <a:endParaRPr dirty="0">
              <a:latin typeface="+mn-lt"/>
            </a:endParaRPr>
          </a:p>
          <a:p>
            <a:pPr marL="342900" lvl="0" indent="-342900" algn="just" rtl="0">
              <a:lnSpc>
                <a:spcPct val="90000"/>
              </a:lnSpc>
              <a:spcBef>
                <a:spcPts val="1400"/>
              </a:spcBef>
              <a:spcAft>
                <a:spcPts val="0"/>
              </a:spcAft>
              <a:buSzPts val="1900"/>
              <a:buFont typeface="Arial"/>
              <a:buChar char="❖"/>
            </a:pPr>
            <a:r>
              <a:rPr lang="fr-CA" sz="1900" dirty="0">
                <a:solidFill>
                  <a:srgbClr val="000000"/>
                </a:solidFill>
                <a:latin typeface="+mn-lt"/>
              </a:rPr>
              <a:t>Soyez sans crainte, les prochaines parutions ne seront pas aussi volumineuses. </a:t>
            </a:r>
            <a:r>
              <a:rPr lang="fr-CA" sz="1600" b="0" i="0" dirty="0">
                <a:solidFill>
                  <a:srgbClr val="1C1E21"/>
                </a:solidFill>
                <a:latin typeface="+mn-lt"/>
                <a:ea typeface="Arial"/>
                <a:cs typeface="Arial"/>
                <a:sym typeface="Arial"/>
              </a:rPr>
              <a:t>😉</a:t>
            </a:r>
            <a:endParaRPr sz="1900" i="0" dirty="0">
              <a:latin typeface="+mn-lt"/>
              <a:ea typeface="Arial"/>
              <a:cs typeface="Arial"/>
              <a:sym typeface="Arial"/>
            </a:endParaRPr>
          </a:p>
          <a:p>
            <a:pPr marL="0" lvl="0" indent="0" algn="just" rtl="0">
              <a:lnSpc>
                <a:spcPct val="90000"/>
              </a:lnSpc>
              <a:spcBef>
                <a:spcPts val="1400"/>
              </a:spcBef>
              <a:spcAft>
                <a:spcPts val="0"/>
              </a:spcAft>
              <a:buSzPts val="1900"/>
              <a:buNone/>
            </a:pPr>
            <a:r>
              <a:rPr lang="fr-CA" sz="1900" b="1" dirty="0">
                <a:solidFill>
                  <a:srgbClr val="000000"/>
                </a:solidFill>
                <a:latin typeface="+mn-lt"/>
                <a:ea typeface="Arial"/>
                <a:cs typeface="Arial"/>
                <a:sym typeface="Arial"/>
              </a:rPr>
              <a:t>	</a:t>
            </a:r>
          </a:p>
          <a:p>
            <a:pPr marL="0" lvl="0" indent="0" algn="just" rtl="0">
              <a:lnSpc>
                <a:spcPct val="90000"/>
              </a:lnSpc>
              <a:spcBef>
                <a:spcPts val="1400"/>
              </a:spcBef>
              <a:spcAft>
                <a:spcPts val="0"/>
              </a:spcAft>
              <a:buSzPts val="1900"/>
              <a:buNone/>
            </a:pPr>
            <a:r>
              <a:rPr lang="fr-CA" sz="1900" b="1" dirty="0">
                <a:solidFill>
                  <a:srgbClr val="000000"/>
                </a:solidFill>
                <a:cs typeface="Arial"/>
                <a:sym typeface="Arial"/>
              </a:rPr>
              <a:t>			      </a:t>
            </a:r>
            <a:r>
              <a:rPr lang="fr-CA" sz="2500" b="1" dirty="0">
                <a:solidFill>
                  <a:srgbClr val="000000"/>
                </a:solidFill>
                <a:latin typeface="+mn-lt"/>
              </a:rPr>
              <a:t>Bonne lecture!</a:t>
            </a:r>
            <a:endParaRPr sz="2500" dirty="0">
              <a:latin typeface="+mn-lt"/>
            </a:endParaRPr>
          </a:p>
          <a:p>
            <a:pPr marL="310896" lvl="2" indent="0" algn="just" rtl="0">
              <a:lnSpc>
                <a:spcPct val="90000"/>
              </a:lnSpc>
              <a:spcBef>
                <a:spcPts val="400"/>
              </a:spcBef>
              <a:spcAft>
                <a:spcPts val="0"/>
              </a:spcAft>
              <a:buSzPts val="2400"/>
              <a:buNone/>
            </a:pPr>
            <a:endParaRPr sz="2400" dirty="0">
              <a:highlight>
                <a:srgbClr val="FFFF00"/>
              </a:highlight>
            </a:endParaRPr>
          </a:p>
        </p:txBody>
      </p:sp>
      <p:pic>
        <p:nvPicPr>
          <p:cNvPr id="126" name="Google Shape;126;p2"/>
          <p:cNvPicPr preferRelativeResize="0"/>
          <p:nvPr/>
        </p:nvPicPr>
        <p:blipFill rotWithShape="1">
          <a:blip r:embed="rId3">
            <a:alphaModFix/>
          </a:blip>
          <a:srcRect/>
          <a:stretch/>
        </p:blipFill>
        <p:spPr>
          <a:xfrm>
            <a:off x="6489822" y="5205859"/>
            <a:ext cx="2526001" cy="1251123"/>
          </a:xfrm>
          <a:prstGeom prst="rect">
            <a:avLst/>
          </a:prstGeom>
          <a:noFill/>
          <a:ln>
            <a:noFill/>
          </a:ln>
        </p:spPr>
      </p:pic>
      <p:pic>
        <p:nvPicPr>
          <p:cNvPr id="127" name="Google Shape;127;p2"/>
          <p:cNvPicPr preferRelativeResize="0"/>
          <p:nvPr/>
        </p:nvPicPr>
        <p:blipFill rotWithShape="1">
          <a:blip r:embed="rId4">
            <a:alphaModFix/>
          </a:blip>
          <a:srcRect/>
          <a:stretch/>
        </p:blipFill>
        <p:spPr>
          <a:xfrm>
            <a:off x="9339787" y="969818"/>
            <a:ext cx="1646762" cy="121467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D5690-A41A-4575-A3EF-08C50870F2E2}"/>
              </a:ext>
            </a:extLst>
          </p:cNvPr>
          <p:cNvSpPr>
            <a:spLocks noGrp="1"/>
          </p:cNvSpPr>
          <p:nvPr>
            <p:ph type="title"/>
          </p:nvPr>
        </p:nvSpPr>
        <p:spPr>
          <a:xfrm>
            <a:off x="1935915" y="370556"/>
            <a:ext cx="5213030" cy="1209069"/>
          </a:xfrm>
        </p:spPr>
        <p:txBody>
          <a:bodyPr>
            <a:normAutofit fontScale="90000"/>
          </a:bodyPr>
          <a:lstStyle/>
          <a:p>
            <a:r>
              <a:rPr lang="fr-CA" dirty="0"/>
              <a:t>Pour toutes </a:t>
            </a:r>
            <a:r>
              <a:rPr lang="fr-CA" dirty="0" err="1"/>
              <a:t>QuestionS</a:t>
            </a:r>
            <a:r>
              <a:rPr lang="fr-CA" dirty="0"/>
              <a:t>	</a:t>
            </a:r>
          </a:p>
        </p:txBody>
      </p:sp>
      <p:pic>
        <p:nvPicPr>
          <p:cNvPr id="4" name="Image 3"/>
          <p:cNvPicPr>
            <a:picLocks noChangeAspect="1"/>
          </p:cNvPicPr>
          <p:nvPr/>
        </p:nvPicPr>
        <p:blipFill>
          <a:blip r:embed="rId3"/>
          <a:stretch>
            <a:fillRect/>
          </a:stretch>
        </p:blipFill>
        <p:spPr>
          <a:xfrm>
            <a:off x="921097" y="636719"/>
            <a:ext cx="1014818" cy="1148652"/>
          </a:xfrm>
          <a:prstGeom prst="rect">
            <a:avLst/>
          </a:prstGeom>
        </p:spPr>
      </p:pic>
      <p:sp>
        <p:nvSpPr>
          <p:cNvPr id="3" name="ZoneTexte 2">
            <a:extLst>
              <a:ext uri="{FF2B5EF4-FFF2-40B4-BE49-F238E27FC236}">
                <a16:creationId xmlns:a16="http://schemas.microsoft.com/office/drawing/2014/main" id="{37345664-CDE4-4270-B612-08762EC60432}"/>
              </a:ext>
            </a:extLst>
          </p:cNvPr>
          <p:cNvSpPr txBox="1"/>
          <p:nvPr/>
        </p:nvSpPr>
        <p:spPr>
          <a:xfrm>
            <a:off x="1884290" y="1153290"/>
            <a:ext cx="6401791" cy="1384995"/>
          </a:xfrm>
          <a:prstGeom prst="rect">
            <a:avLst/>
          </a:prstGeom>
          <a:noFill/>
        </p:spPr>
        <p:txBody>
          <a:bodyPr wrap="square" rtlCol="0">
            <a:spAutoFit/>
          </a:bodyPr>
          <a:lstStyle/>
          <a:p>
            <a:pPr indent="449580" algn="just"/>
            <a:r>
              <a:rPr lang="fr-CA" sz="1800" dirty="0">
                <a:effectLst/>
                <a:latin typeface="Times New Roman" panose="02020603050405020304" pitchFamily="18" charset="0"/>
                <a:ea typeface="Times New Roman" panose="02020603050405020304" pitchFamily="18" charset="0"/>
              </a:rPr>
              <a:t> 418-248-2370 - option 1 - poste 4786 (administration)</a:t>
            </a:r>
          </a:p>
          <a:p>
            <a:pPr indent="449580" algn="just"/>
            <a:r>
              <a:rPr lang="fr-CA" sz="1800" dirty="0">
                <a:effectLst/>
                <a:latin typeface="Times New Roman" panose="02020603050405020304" pitchFamily="18" charset="0"/>
                <a:ea typeface="Times New Roman" panose="02020603050405020304" pitchFamily="18" charset="0"/>
              </a:rPr>
              <a:t> 418-248-2370 - option 1 - poste 4741 (palestre à Montmagny)</a:t>
            </a:r>
          </a:p>
          <a:p>
            <a:pPr indent="449580" algn="just"/>
            <a:endParaRPr lang="fr-CA" sz="400" dirty="0">
              <a:effectLst/>
              <a:latin typeface="Times New Roman" panose="02020603050405020304" pitchFamily="18" charset="0"/>
              <a:ea typeface="Times New Roman" panose="02020603050405020304" pitchFamily="18" charset="0"/>
            </a:endParaRPr>
          </a:p>
          <a:p>
            <a:pPr algn="just"/>
            <a:r>
              <a:rPr lang="fr-CA" sz="1800" dirty="0">
                <a:effectLst/>
                <a:latin typeface="Times New Roman" panose="02020603050405020304" pitchFamily="18" charset="0"/>
                <a:ea typeface="Times New Roman" panose="02020603050405020304" pitchFamily="18" charset="0"/>
              </a:rPr>
              <a:t> 	</a:t>
            </a:r>
            <a:r>
              <a:rPr lang="fr-CA" sz="1800" u="sng" dirty="0">
                <a:effectLst/>
                <a:latin typeface="Times New Roman" panose="02020603050405020304" pitchFamily="18" charset="0"/>
                <a:ea typeface="Times New Roman" panose="02020603050405020304" pitchFamily="18" charset="0"/>
                <a:hlinkClick r:id="rId4"/>
              </a:rPr>
              <a:t>magnygym.info@gmail.com</a:t>
            </a:r>
            <a:r>
              <a:rPr lang="fr-CA" sz="1800" u="sng" dirty="0">
                <a:effectLst/>
                <a:latin typeface="Times New Roman" panose="02020603050405020304" pitchFamily="18"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r>
              <a:rPr lang="fr-CA" sz="1800" dirty="0">
                <a:effectLst/>
                <a:latin typeface="Times New Roman" panose="02020603050405020304" pitchFamily="18" charset="0"/>
                <a:ea typeface="Times New Roman" panose="02020603050405020304" pitchFamily="18" charset="0"/>
              </a:rPr>
              <a:t>	www.magnygym.com</a:t>
            </a:r>
          </a:p>
          <a:p>
            <a:r>
              <a:rPr lang="fr-CA" sz="800" dirty="0">
                <a:effectLst/>
                <a:latin typeface="Times New Roman" panose="02020603050405020304" pitchFamily="18" charset="0"/>
                <a:ea typeface="Times New Roman" panose="02020603050405020304" pitchFamily="18" charset="0"/>
              </a:rPr>
              <a:t> </a:t>
            </a:r>
            <a:endParaRPr lang="fr-CA" sz="100" dirty="0">
              <a:effectLst/>
              <a:latin typeface="Times New Roman" panose="02020603050405020304" pitchFamily="18" charset="0"/>
              <a:ea typeface="Times New Roman" panose="02020603050405020304" pitchFamily="18" charset="0"/>
            </a:endParaRPr>
          </a:p>
        </p:txBody>
      </p:sp>
      <p:pic>
        <p:nvPicPr>
          <p:cNvPr id="9" name="Image 8">
            <a:extLst>
              <a:ext uri="{FF2B5EF4-FFF2-40B4-BE49-F238E27FC236}">
                <a16:creationId xmlns:a16="http://schemas.microsoft.com/office/drawing/2014/main" id="{89FAC716-27E4-429F-8EA1-9611C833A362}"/>
              </a:ext>
            </a:extLst>
          </p:cNvPr>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l="28607" t="19612" r="50365" b="19238"/>
          <a:stretch/>
        </p:blipFill>
        <p:spPr bwMode="auto">
          <a:xfrm>
            <a:off x="2034695" y="1498555"/>
            <a:ext cx="300119" cy="300118"/>
          </a:xfrm>
          <a:prstGeom prst="rect">
            <a:avLst/>
          </a:prstGeom>
          <a:ln>
            <a:noFill/>
          </a:ln>
          <a:extLst>
            <a:ext uri="{53640926-AAD7-44D8-BBD7-CCE9431645EC}">
              <a14:shadowObscured xmlns:a14="http://schemas.microsoft.com/office/drawing/2010/main"/>
            </a:ext>
          </a:extLst>
        </p:spPr>
      </p:pic>
      <p:sp>
        <p:nvSpPr>
          <p:cNvPr id="10" name="ZoneTexte 9">
            <a:extLst>
              <a:ext uri="{FF2B5EF4-FFF2-40B4-BE49-F238E27FC236}">
                <a16:creationId xmlns:a16="http://schemas.microsoft.com/office/drawing/2014/main" id="{1BD3D87C-84D5-42AE-A704-86A6A89490F8}"/>
              </a:ext>
            </a:extLst>
          </p:cNvPr>
          <p:cNvSpPr txBox="1"/>
          <p:nvPr/>
        </p:nvSpPr>
        <p:spPr>
          <a:xfrm rot="20833090">
            <a:off x="9286214" y="3246390"/>
            <a:ext cx="1885286" cy="954107"/>
          </a:xfrm>
          <a:prstGeom prst="rect">
            <a:avLst/>
          </a:prstGeom>
          <a:solidFill>
            <a:srgbClr val="FBD9F9"/>
          </a:solidFill>
        </p:spPr>
        <p:txBody>
          <a:bodyPr wrap="square" rtlCol="0">
            <a:spAutoFit/>
          </a:bodyPr>
          <a:lstStyle/>
          <a:p>
            <a:pPr algn="ctr"/>
            <a:r>
              <a:rPr lang="fr-CA" sz="1400" dirty="0"/>
              <a:t>N’hésitez pas à nous écrire par courriel; parfois plus efficace que par téléphone !</a:t>
            </a:r>
          </a:p>
        </p:txBody>
      </p:sp>
      <p:sp>
        <p:nvSpPr>
          <p:cNvPr id="11" name="ZoneTexte 10">
            <a:extLst>
              <a:ext uri="{FF2B5EF4-FFF2-40B4-BE49-F238E27FC236}">
                <a16:creationId xmlns:a16="http://schemas.microsoft.com/office/drawing/2014/main" id="{BC3D0E47-A7BF-D915-494C-296357F8E5DF}"/>
              </a:ext>
            </a:extLst>
          </p:cNvPr>
          <p:cNvSpPr txBox="1"/>
          <p:nvPr/>
        </p:nvSpPr>
        <p:spPr>
          <a:xfrm>
            <a:off x="435736" y="2702780"/>
            <a:ext cx="11320528" cy="4201150"/>
          </a:xfrm>
          <a:prstGeom prst="rect">
            <a:avLst/>
          </a:prstGeom>
          <a:noFill/>
        </p:spPr>
        <p:txBody>
          <a:bodyPr wrap="square" rtlCol="0">
            <a:spAutoFit/>
          </a:bodyPr>
          <a:lstStyle/>
          <a:p>
            <a:r>
              <a:rPr lang="fr-CA" sz="800" dirty="0">
                <a:effectLst/>
                <a:latin typeface="Times New Roman" panose="02020603050405020304" pitchFamily="18" charset="0"/>
                <a:ea typeface="Times New Roman" panose="02020603050405020304" pitchFamily="18" charset="0"/>
              </a:rPr>
              <a:t> </a:t>
            </a:r>
            <a:r>
              <a:rPr lang="fr-CA" sz="1800" b="1" dirty="0">
                <a:effectLst/>
                <a:latin typeface="Times New Roman" panose="02020603050405020304" pitchFamily="18" charset="0"/>
                <a:ea typeface="Times New Roman" panose="02020603050405020304" pitchFamily="18" charset="0"/>
              </a:rPr>
              <a:t>Andrée-Anne Caron: 	</a:t>
            </a:r>
            <a:r>
              <a:rPr lang="fr-CA" dirty="0">
                <a:latin typeface="Times New Roman" panose="02020603050405020304" pitchFamily="18" charset="0"/>
                <a:ea typeface="Times New Roman" panose="02020603050405020304" pitchFamily="18" charset="0"/>
              </a:rPr>
              <a:t>directrice générale </a:t>
            </a:r>
          </a:p>
          <a:p>
            <a:r>
              <a:rPr lang="fr-CA" dirty="0">
                <a:solidFill>
                  <a:srgbClr val="0000FF"/>
                </a:solidFill>
                <a:latin typeface="Times New Roman" panose="02020603050405020304" pitchFamily="18" charset="0"/>
                <a:ea typeface="Times New Roman" panose="02020603050405020304" pitchFamily="18" charset="0"/>
              </a:rPr>
              <a:t>					</a:t>
            </a:r>
            <a:r>
              <a:rPr lang="fr-CA" dirty="0">
                <a:solidFill>
                  <a:srgbClr val="0000FF"/>
                </a:solidFill>
                <a:latin typeface="Times New Roman" panose="02020603050405020304" pitchFamily="18" charset="0"/>
                <a:ea typeface="Times New Roman" panose="02020603050405020304" pitchFamily="18" charset="0"/>
                <a:hlinkClick r:id="rId7"/>
              </a:rPr>
              <a:t>magnygym.direction@gmail.com</a:t>
            </a:r>
            <a:r>
              <a:rPr lang="fr-CA" dirty="0">
                <a:solidFill>
                  <a:srgbClr val="0000FF"/>
                </a:solidFill>
                <a:latin typeface="Times New Roman" panose="02020603050405020304" pitchFamily="18"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r>
              <a:rPr lang="fr-CA" dirty="0">
                <a:latin typeface="Times New Roman" panose="02020603050405020304" pitchFamily="18" charset="0"/>
                <a:ea typeface="Times New Roman" panose="02020603050405020304" pitchFamily="18" charset="0"/>
              </a:rPr>
              <a:t>					</a:t>
            </a:r>
            <a:r>
              <a:rPr lang="fr-CA" u="sng" dirty="0">
                <a:solidFill>
                  <a:srgbClr val="0000FF"/>
                </a:solidFill>
                <a:latin typeface="Times New Roman" panose="02020603050405020304" pitchFamily="18" charset="0"/>
                <a:ea typeface="Times New Roman" panose="02020603050405020304" pitchFamily="18" charset="0"/>
                <a:hlinkClick r:id="rId8"/>
              </a:rPr>
              <a:t>magnygym.facturation@gmail.com</a:t>
            </a:r>
            <a:r>
              <a:rPr lang="fr-CA" dirty="0">
                <a:solidFill>
                  <a:srgbClr val="0000FF"/>
                </a:solidFill>
                <a:latin typeface="Times New Roman" panose="02020603050405020304" pitchFamily="18" charset="0"/>
                <a:ea typeface="Times New Roman" panose="02020603050405020304" pitchFamily="18" charset="0"/>
              </a:rPr>
              <a:t>  </a:t>
            </a:r>
            <a:r>
              <a:rPr lang="fr-CA" dirty="0">
                <a:effectLst/>
                <a:latin typeface="Times New Roman" panose="02020603050405020304" pitchFamily="18" charset="0"/>
                <a:ea typeface="Times New Roman" panose="02020603050405020304" pitchFamily="18" charset="0"/>
              </a:rPr>
              <a:t>(Factures /Reçus/Paiements)</a:t>
            </a:r>
          </a:p>
          <a:p>
            <a:r>
              <a:rPr lang="fr-CA" sz="1800" b="1" dirty="0">
                <a:effectLst/>
                <a:latin typeface="Times New Roman" panose="02020603050405020304" pitchFamily="18" charset="0"/>
                <a:ea typeface="Times New Roman" panose="02020603050405020304" pitchFamily="18" charset="0"/>
              </a:rPr>
              <a:t>Denise Vézina: 		</a:t>
            </a:r>
            <a:r>
              <a:rPr lang="fr-CA" sz="1800" dirty="0">
                <a:effectLst/>
                <a:latin typeface="Times New Roman" panose="02020603050405020304" pitchFamily="18" charset="0"/>
                <a:ea typeface="Times New Roman" panose="02020603050405020304" pitchFamily="18" charset="0"/>
              </a:rPr>
              <a:t>adjointe administrative / c</a:t>
            </a:r>
            <a:r>
              <a:rPr lang="fr-CA" dirty="0">
                <a:latin typeface="Times New Roman" panose="02020603050405020304" pitchFamily="18" charset="0"/>
                <a:ea typeface="Times New Roman" panose="02020603050405020304" pitchFamily="18" charset="0"/>
              </a:rPr>
              <a:t>ontact pour le</a:t>
            </a:r>
            <a:r>
              <a:rPr lang="fr-CA" sz="1800" dirty="0">
                <a:effectLst/>
                <a:latin typeface="Times New Roman" panose="02020603050405020304" pitchFamily="18" charset="0"/>
                <a:ea typeface="Times New Roman" panose="02020603050405020304" pitchFamily="18" charset="0"/>
              </a:rPr>
              <a:t> secteur récréatif </a:t>
            </a:r>
          </a:p>
          <a:p>
            <a:r>
              <a:rPr lang="fr-CA" dirty="0">
                <a:latin typeface="Times New Roman" panose="02020603050405020304" pitchFamily="18" charset="0"/>
                <a:ea typeface="Times New Roman" panose="02020603050405020304" pitchFamily="18" charset="0"/>
              </a:rPr>
              <a:t>					</a:t>
            </a:r>
            <a:r>
              <a:rPr lang="fr-CA" u="sng" dirty="0">
                <a:latin typeface="Times New Roman" panose="02020603050405020304" pitchFamily="18" charset="0"/>
                <a:ea typeface="Times New Roman" panose="02020603050405020304" pitchFamily="18" charset="0"/>
                <a:hlinkClick r:id="rId4"/>
              </a:rPr>
              <a:t>magnygym.info@gmail.com</a:t>
            </a:r>
            <a:r>
              <a:rPr lang="fr-CA" u="sng" dirty="0">
                <a:latin typeface="Times New Roman" panose="02020603050405020304" pitchFamily="18" charset="0"/>
                <a:ea typeface="Times New Roman" panose="02020603050405020304" pitchFamily="18" charset="0"/>
              </a:rPr>
              <a:t> </a:t>
            </a:r>
          </a:p>
          <a:p>
            <a:r>
              <a:rPr lang="fr-CA" sz="1800" b="1" dirty="0">
                <a:effectLst/>
                <a:latin typeface="Times New Roman" panose="02020603050405020304" pitchFamily="18" charset="0"/>
                <a:ea typeface="Times New Roman" panose="02020603050405020304" pitchFamily="18" charset="0"/>
              </a:rPr>
              <a:t>Alan Jean-Baptiste: </a:t>
            </a:r>
            <a:r>
              <a:rPr lang="fr-CA" sz="1800" dirty="0">
                <a:effectLst/>
                <a:latin typeface="Times New Roman" panose="02020603050405020304" pitchFamily="18" charset="0"/>
                <a:ea typeface="Times New Roman" panose="02020603050405020304" pitchFamily="18" charset="0"/>
              </a:rPr>
              <a:t>	responsable secteur compétitif</a:t>
            </a:r>
          </a:p>
          <a:p>
            <a:r>
              <a:rPr lang="fr-CA" dirty="0">
                <a:latin typeface="Times New Roman" panose="02020603050405020304" pitchFamily="18" charset="0"/>
                <a:ea typeface="Times New Roman" panose="02020603050405020304" pitchFamily="18" charset="0"/>
              </a:rPr>
              <a:t>					</a:t>
            </a:r>
            <a:r>
              <a:rPr lang="fr-CA" dirty="0">
                <a:latin typeface="Times New Roman" panose="02020603050405020304" pitchFamily="18" charset="0"/>
                <a:ea typeface="Times New Roman" panose="02020603050405020304" pitchFamily="18" charset="0"/>
                <a:hlinkClick r:id="rId9"/>
              </a:rPr>
              <a:t>magnygym.competitif@gmail.com</a:t>
            </a:r>
            <a:r>
              <a:rPr lang="fr-CA" dirty="0">
                <a:latin typeface="Times New Roman" panose="02020603050405020304" pitchFamily="18" charset="0"/>
                <a:ea typeface="Times New Roman" panose="02020603050405020304" pitchFamily="18" charset="0"/>
              </a:rPr>
              <a:t> </a:t>
            </a:r>
            <a:endParaRPr lang="fr-CA" sz="1800" dirty="0">
              <a:effectLst/>
              <a:latin typeface="Times New Roman" panose="02020603050405020304" pitchFamily="18" charset="0"/>
              <a:ea typeface="Times New Roman" panose="02020603050405020304" pitchFamily="18" charset="0"/>
            </a:endParaRPr>
          </a:p>
          <a:p>
            <a:r>
              <a:rPr lang="fr-CA" sz="500" dirty="0">
                <a:effectLst/>
                <a:latin typeface="Times New Roman" panose="02020603050405020304" pitchFamily="18" charset="0"/>
                <a:ea typeface="Times New Roman" panose="02020603050405020304" pitchFamily="18" charset="0"/>
              </a:rPr>
              <a:t> </a:t>
            </a:r>
          </a:p>
          <a:p>
            <a:r>
              <a:rPr lang="fr-CA" sz="1800" b="1" dirty="0">
                <a:solidFill>
                  <a:srgbClr val="0000FF"/>
                </a:solidFill>
                <a:effectLst/>
                <a:latin typeface="Times New Roman" panose="02020603050405020304" pitchFamily="18" charset="0"/>
                <a:ea typeface="Times New Roman" panose="02020603050405020304" pitchFamily="18" charset="0"/>
              </a:rPr>
              <a:t>*Pour une 1</a:t>
            </a:r>
            <a:r>
              <a:rPr lang="fr-CA" sz="1800" b="1" baseline="30000" dirty="0">
                <a:solidFill>
                  <a:srgbClr val="0000FF"/>
                </a:solidFill>
                <a:effectLst/>
                <a:latin typeface="Times New Roman" panose="02020603050405020304" pitchFamily="18" charset="0"/>
                <a:ea typeface="Times New Roman" panose="02020603050405020304" pitchFamily="18" charset="0"/>
              </a:rPr>
              <a:t>re</a:t>
            </a:r>
            <a:r>
              <a:rPr lang="fr-CA" sz="1800" b="1" dirty="0">
                <a:solidFill>
                  <a:srgbClr val="0000FF"/>
                </a:solidFill>
                <a:effectLst/>
                <a:latin typeface="Times New Roman" panose="02020603050405020304" pitchFamily="18" charset="0"/>
                <a:ea typeface="Times New Roman" panose="02020603050405020304" pitchFamily="18" charset="0"/>
              </a:rPr>
              <a:t> réception des nouveaux courriels = vérifiez dans vos courriels indésirables!</a:t>
            </a:r>
            <a:endParaRPr lang="fr-CA" sz="1800" dirty="0">
              <a:solidFill>
                <a:srgbClr val="0000FF"/>
              </a:solidFill>
              <a:effectLst/>
              <a:latin typeface="Times New Roman" panose="02020603050405020304" pitchFamily="18" charset="0"/>
              <a:ea typeface="Times New Roman" panose="02020603050405020304" pitchFamily="18" charset="0"/>
            </a:endParaRPr>
          </a:p>
          <a:p>
            <a:pPr algn="just"/>
            <a:r>
              <a:rPr lang="fr-CA" sz="1000" dirty="0">
                <a:effectLst/>
                <a:latin typeface="Times New Roman" panose="02020603050405020304" pitchFamily="18" charset="0"/>
                <a:ea typeface="Times New Roman" panose="02020603050405020304" pitchFamily="18" charset="0"/>
              </a:rPr>
              <a:t> </a:t>
            </a:r>
          </a:p>
          <a:p>
            <a:pPr algn="just"/>
            <a:r>
              <a:rPr lang="fr-CA" dirty="0">
                <a:effectLst/>
                <a:latin typeface="Times New Roman" panose="02020603050405020304" pitchFamily="18" charset="0"/>
                <a:ea typeface="Times New Roman" panose="02020603050405020304" pitchFamily="18" charset="0"/>
              </a:rPr>
              <a:t>Pour vous tenir informé en tout temps :</a:t>
            </a:r>
          </a:p>
          <a:p>
            <a:pPr algn="just"/>
            <a:r>
              <a:rPr lang="fr-CA" b="1" dirty="0">
                <a:effectLst/>
                <a:latin typeface="Times New Roman" panose="02020603050405020304" pitchFamily="18" charset="0"/>
                <a:ea typeface="Times New Roman" panose="02020603050405020304" pitchFamily="18" charset="0"/>
              </a:rPr>
              <a:t> 	 Page Facebook: </a:t>
            </a:r>
            <a:r>
              <a:rPr lang="fr-CA" dirty="0">
                <a:effectLst/>
                <a:latin typeface="Times New Roman" panose="02020603050405020304" pitchFamily="18" charset="0"/>
                <a:ea typeface="Times New Roman" panose="02020603050405020304" pitchFamily="18" charset="0"/>
              </a:rPr>
              <a:t>destinée à tous, nous y diffuserons les campagnes de financement et les différents événements!</a:t>
            </a:r>
          </a:p>
          <a:p>
            <a:pPr marL="3048000" indent="-2598738">
              <a:spcAft>
                <a:spcPts val="0"/>
              </a:spcAft>
              <a:tabLst>
                <a:tab pos="3048000" algn="l"/>
              </a:tabLst>
            </a:pPr>
            <a:r>
              <a:rPr lang="fr-CA" b="1" dirty="0">
                <a:effectLst/>
                <a:latin typeface="Times New Roman" panose="02020603050405020304" pitchFamily="18" charset="0"/>
                <a:ea typeface="Times New Roman" panose="02020603050405020304" pitchFamily="18" charset="0"/>
              </a:rPr>
              <a:t> Groupe Privé Facebook</a:t>
            </a:r>
            <a:r>
              <a:rPr lang="fr-CA" dirty="0">
                <a:effectLst/>
                <a:latin typeface="Times New Roman" panose="02020603050405020304" pitchFamily="18" charset="0"/>
                <a:ea typeface="Times New Roman" panose="02020603050405020304" pitchFamily="18" charset="0"/>
              </a:rPr>
              <a:t> :	Ce groupe s’adresse aux gymnastes et aux parents de gymnastes. Plusieurs</a:t>
            </a:r>
            <a:r>
              <a:rPr lang="fr-CA" b="1" dirty="0">
                <a:effectLst/>
                <a:latin typeface="Times New Roman" panose="02020603050405020304" pitchFamily="18" charset="0"/>
                <a:ea typeface="Times New Roman" panose="02020603050405020304" pitchFamily="18" charset="0"/>
              </a:rPr>
              <a:t>  </a:t>
            </a:r>
            <a:r>
              <a:rPr lang="fr-CA" dirty="0">
                <a:effectLst/>
                <a:latin typeface="Times New Roman" panose="02020603050405020304" pitchFamily="18" charset="0"/>
                <a:ea typeface="Times New Roman" panose="02020603050405020304" pitchFamily="18" charset="0"/>
              </a:rPr>
              <a:t>informations à l’interne y sont diffusées : absences, modifications d’horaire, rappels, tempêtes, etc. </a:t>
            </a:r>
            <a:r>
              <a:rPr lang="fr-CA" dirty="0">
                <a:latin typeface="Times New Roman" panose="02020603050405020304" pitchFamily="18" charset="0"/>
                <a:ea typeface="Times New Roman" panose="02020603050405020304" pitchFamily="18" charset="0"/>
              </a:rPr>
              <a:t>Si ce n’est pas déjà fait, </a:t>
            </a:r>
            <a:r>
              <a:rPr lang="fr-CA" u="sng" dirty="0">
                <a:latin typeface="Times New Roman" panose="02020603050405020304" pitchFamily="18" charset="0"/>
                <a:ea typeface="Times New Roman" panose="02020603050405020304" pitchFamily="18" charset="0"/>
              </a:rPr>
              <a:t>demandez à devenir membre </a:t>
            </a:r>
            <a:r>
              <a:rPr lang="fr-CA" dirty="0">
                <a:latin typeface="Times New Roman" panose="02020603050405020304" pitchFamily="18" charset="0"/>
                <a:ea typeface="Times New Roman" panose="02020603050405020304" pitchFamily="18" charset="0"/>
              </a:rPr>
              <a:t>!</a:t>
            </a:r>
            <a:endParaRPr lang="fr-CA" dirty="0">
              <a:effectLst/>
              <a:latin typeface="Times New Roman" panose="02020603050405020304" pitchFamily="18" charset="0"/>
              <a:ea typeface="Times New Roman" panose="02020603050405020304" pitchFamily="18" charset="0"/>
            </a:endParaRPr>
          </a:p>
          <a:p>
            <a:endParaRPr lang="fr-CA" dirty="0"/>
          </a:p>
        </p:txBody>
      </p:sp>
      <p:pic>
        <p:nvPicPr>
          <p:cNvPr id="12" name="Image 11">
            <a:extLst>
              <a:ext uri="{FF2B5EF4-FFF2-40B4-BE49-F238E27FC236}">
                <a16:creationId xmlns:a16="http://schemas.microsoft.com/office/drawing/2014/main" id="{DF9C9236-7E1C-8030-35E7-7D0F75007EDF}"/>
              </a:ext>
            </a:extLst>
          </p:cNvPr>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l="28607" t="19612" r="50365" b="19238"/>
          <a:stretch/>
        </p:blipFill>
        <p:spPr bwMode="auto">
          <a:xfrm>
            <a:off x="2023641" y="1207040"/>
            <a:ext cx="300119" cy="300118"/>
          </a:xfrm>
          <a:prstGeom prst="rect">
            <a:avLst/>
          </a:prstGeom>
          <a:ln>
            <a:noFill/>
          </a:ln>
          <a:extLst>
            <a:ext uri="{53640926-AAD7-44D8-BBD7-CCE9431645EC}">
              <a14:shadowObscured xmlns:a14="http://schemas.microsoft.com/office/drawing/2010/main"/>
            </a:ext>
          </a:extLst>
        </p:spPr>
      </p:pic>
      <p:pic>
        <p:nvPicPr>
          <p:cNvPr id="14" name="Image 13">
            <a:extLst>
              <a:ext uri="{FF2B5EF4-FFF2-40B4-BE49-F238E27FC236}">
                <a16:creationId xmlns:a16="http://schemas.microsoft.com/office/drawing/2014/main" id="{0BFC6419-124A-FBFD-9F12-29194C2FA689}"/>
              </a:ext>
            </a:extLst>
          </p:cNvPr>
          <p:cNvPicPr>
            <a:picLocks noChangeAspect="1"/>
          </p:cNvPicPr>
          <p:nvPr/>
        </p:nvPicPr>
        <p:blipFill rotWithShape="1">
          <a:blip r:embed="rId10">
            <a:extLst>
              <a:ext uri="{BEBA8EAE-BF5A-486C-A8C5-ECC9F3942E4B}">
                <a14:imgProps xmlns:a14="http://schemas.microsoft.com/office/drawing/2010/main">
                  <a14:imgLayer r:embed="rId11">
                    <a14:imgEffect>
                      <a14:saturation sat="0"/>
                    </a14:imgEffect>
                  </a14:imgLayer>
                </a14:imgProps>
              </a:ext>
              <a:ext uri="{28A0092B-C50C-407E-A947-70E740481C1C}">
                <a14:useLocalDpi xmlns:a14="http://schemas.microsoft.com/office/drawing/2010/main" val="0"/>
              </a:ext>
            </a:extLst>
          </a:blip>
          <a:srcRect l="4643" t="20625" r="74464" b="20707"/>
          <a:stretch/>
        </p:blipFill>
        <p:spPr>
          <a:xfrm>
            <a:off x="2008210" y="1815218"/>
            <a:ext cx="315718" cy="310759"/>
          </a:xfrm>
          <a:prstGeom prst="rect">
            <a:avLst/>
          </a:prstGeom>
        </p:spPr>
      </p:pic>
      <p:sp>
        <p:nvSpPr>
          <p:cNvPr id="5" name="Google Shape;135;p3">
            <a:extLst>
              <a:ext uri="{FF2B5EF4-FFF2-40B4-BE49-F238E27FC236}">
                <a16:creationId xmlns:a16="http://schemas.microsoft.com/office/drawing/2014/main" id="{8B2C749F-02FD-5C09-B71E-76B2F7193145}"/>
              </a:ext>
            </a:extLst>
          </p:cNvPr>
          <p:cNvSpPr txBox="1"/>
          <p:nvPr/>
        </p:nvSpPr>
        <p:spPr>
          <a:xfrm rot="20713627">
            <a:off x="6777038" y="1483049"/>
            <a:ext cx="5178479" cy="1141046"/>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Twentieth Century"/>
              <a:buNone/>
            </a:pPr>
            <a:r>
              <a:rPr lang="fr-CA" sz="2400" b="1" i="1" u="sng" strike="noStrike" cap="none" dirty="0">
                <a:solidFill>
                  <a:srgbClr val="000000"/>
                </a:solidFill>
                <a:latin typeface="+mn-lt"/>
                <a:ea typeface="Twentieth Century"/>
                <a:cs typeface="Twentieth Century"/>
                <a:sym typeface="Twentieth Century"/>
              </a:rPr>
              <a:t>BAZAR </a:t>
            </a:r>
            <a:endParaRPr sz="1400" b="0" i="0" u="none" strike="noStrike" cap="none" dirty="0">
              <a:solidFill>
                <a:srgbClr val="000000"/>
              </a:solidFill>
              <a:latin typeface="+mn-lt"/>
              <a:ea typeface="Arial"/>
              <a:cs typeface="Arial"/>
              <a:sym typeface="Arial"/>
            </a:endParaRPr>
          </a:p>
          <a:p>
            <a:pPr marL="0" marR="0" lvl="0" indent="0" algn="ctr" rtl="0">
              <a:lnSpc>
                <a:spcPct val="100000"/>
              </a:lnSpc>
              <a:spcBef>
                <a:spcPts val="595"/>
              </a:spcBef>
              <a:spcAft>
                <a:spcPts val="0"/>
              </a:spcAft>
              <a:buClr>
                <a:srgbClr val="FFFFFF"/>
              </a:buClr>
              <a:buSzPts val="2000"/>
              <a:buFont typeface="Times New Roman"/>
              <a:buNone/>
            </a:pPr>
            <a:r>
              <a:rPr lang="fr-CA" sz="2000" b="1" i="1" u="none" strike="noStrike" cap="none" dirty="0">
                <a:solidFill>
                  <a:srgbClr val="FFFFFF"/>
                </a:solidFill>
                <a:highlight>
                  <a:srgbClr val="0E18E4"/>
                </a:highlight>
                <a:latin typeface="+mn-lt"/>
                <a:ea typeface="Times New Roman"/>
                <a:cs typeface="Times New Roman"/>
                <a:sym typeface="Times New Roman"/>
              </a:rPr>
              <a:t>ADHÉREZ À LA PAGE!    </a:t>
            </a:r>
            <a:endParaRPr sz="1400" b="0" i="0" u="none" strike="noStrike" cap="none" dirty="0">
              <a:solidFill>
                <a:srgbClr val="000000"/>
              </a:solidFill>
              <a:latin typeface="+mn-lt"/>
              <a:ea typeface="Arial"/>
              <a:cs typeface="Arial"/>
              <a:sym typeface="Arial"/>
            </a:endParaRPr>
          </a:p>
          <a:p>
            <a:pPr marL="0" marR="0" lvl="0" indent="0" algn="r" rtl="0">
              <a:lnSpc>
                <a:spcPct val="100000"/>
              </a:lnSpc>
              <a:spcBef>
                <a:spcPts val="595"/>
              </a:spcBef>
              <a:spcAft>
                <a:spcPts val="0"/>
              </a:spcAft>
              <a:buClr>
                <a:srgbClr val="000000"/>
              </a:buClr>
              <a:buSzPts val="2000"/>
              <a:buFont typeface="Times New Roman"/>
              <a:buNone/>
            </a:pPr>
            <a:r>
              <a:rPr lang="fr-CA" b="0" i="0" u="sng" strike="noStrike" cap="none" dirty="0">
                <a:solidFill>
                  <a:srgbClr val="000000"/>
                </a:solidFill>
                <a:latin typeface="+mn-lt"/>
                <a:ea typeface="Times New Roman"/>
                <a:cs typeface="Times New Roman"/>
                <a:sym typeface="Times New Roman"/>
                <a:hlinkClick r:id="rId12">
                  <a:extLst>
                    <a:ext uri="{A12FA001-AC4F-418D-AE19-62706E023703}">
                      <ahyp:hlinkClr xmlns:ahyp="http://schemas.microsoft.com/office/drawing/2018/hyperlinkcolor" val="tx"/>
                    </a:ext>
                  </a:extLst>
                </a:hlinkClick>
              </a:rPr>
              <a:t>https://www.facebook.com/groups/bazarmagnygym</a:t>
            </a:r>
            <a:endParaRPr b="0" i="0" u="none" strike="noStrike" cap="none" dirty="0">
              <a:solidFill>
                <a:srgbClr val="000000"/>
              </a:solidFill>
              <a:latin typeface="+mn-lt"/>
              <a:ea typeface="Times New Roman"/>
              <a:cs typeface="Times New Roman"/>
              <a:sym typeface="Times New Roman"/>
            </a:endParaRPr>
          </a:p>
        </p:txBody>
      </p:sp>
      <p:pic>
        <p:nvPicPr>
          <p:cNvPr id="6" name="Google Shape;136;p3" descr="Icônes, Symboles, Facebook, Bouton, Mettre En Marche">
            <a:extLst>
              <a:ext uri="{FF2B5EF4-FFF2-40B4-BE49-F238E27FC236}">
                <a16:creationId xmlns:a16="http://schemas.microsoft.com/office/drawing/2014/main" id="{61ECDFEC-4919-0804-1ABA-967E4121585E}"/>
              </a:ext>
            </a:extLst>
          </p:cNvPr>
          <p:cNvPicPr preferRelativeResize="0"/>
          <p:nvPr/>
        </p:nvPicPr>
        <p:blipFill rotWithShape="1">
          <a:blip r:embed="rId13">
            <a:alphaModFix/>
          </a:blip>
          <a:srcRect/>
          <a:stretch/>
        </p:blipFill>
        <p:spPr>
          <a:xfrm rot="20838888">
            <a:off x="10633171" y="1164856"/>
            <a:ext cx="565340" cy="565340"/>
          </a:xfrm>
          <a:prstGeom prst="rect">
            <a:avLst/>
          </a:prstGeom>
          <a:noFill/>
          <a:ln>
            <a:noFill/>
          </a:ln>
        </p:spPr>
      </p:pic>
    </p:spTree>
    <p:extLst>
      <p:ext uri="{BB962C8B-B14F-4D97-AF65-F5344CB8AC3E}">
        <p14:creationId xmlns:p14="http://schemas.microsoft.com/office/powerpoint/2010/main" val="348238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9" name="Rectangle 8">
            <a:extLst>
              <a:ext uri="{FF2B5EF4-FFF2-40B4-BE49-F238E27FC236}">
                <a16:creationId xmlns:a16="http://schemas.microsoft.com/office/drawing/2014/main" id="{9647E06C-21DF-6951-458A-7145E9C0A271}"/>
              </a:ext>
            </a:extLst>
          </p:cNvPr>
          <p:cNvSpPr/>
          <p:nvPr/>
        </p:nvSpPr>
        <p:spPr>
          <a:xfrm>
            <a:off x="369651" y="535021"/>
            <a:ext cx="466928" cy="13521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6" name="Google Shape;148;p4">
            <a:extLst>
              <a:ext uri="{FF2B5EF4-FFF2-40B4-BE49-F238E27FC236}">
                <a16:creationId xmlns:a16="http://schemas.microsoft.com/office/drawing/2014/main" id="{A1B25263-B209-BD12-3990-F74D911622DC}"/>
              </a:ext>
            </a:extLst>
          </p:cNvPr>
          <p:cNvGrpSpPr/>
          <p:nvPr/>
        </p:nvGrpSpPr>
        <p:grpSpPr>
          <a:xfrm>
            <a:off x="550874" y="1038423"/>
            <a:ext cx="11090247" cy="1610579"/>
            <a:chOff x="772731" y="4382665"/>
            <a:chExt cx="10850451" cy="1665484"/>
          </a:xfrm>
        </p:grpSpPr>
        <p:sp>
          <p:nvSpPr>
            <p:cNvPr id="7" name="Google Shape;149;p4">
              <a:extLst>
                <a:ext uri="{FF2B5EF4-FFF2-40B4-BE49-F238E27FC236}">
                  <a16:creationId xmlns:a16="http://schemas.microsoft.com/office/drawing/2014/main" id="{0F881521-2181-905F-7EFE-127B5953F615}"/>
                </a:ext>
              </a:extLst>
            </p:cNvPr>
            <p:cNvSpPr txBox="1"/>
            <p:nvPr/>
          </p:nvSpPr>
          <p:spPr>
            <a:xfrm>
              <a:off x="772731" y="4382665"/>
              <a:ext cx="10850450" cy="370272"/>
            </a:xfrm>
            <a:prstGeom prst="rect">
              <a:avLst/>
            </a:prstGeom>
            <a:solidFill>
              <a:srgbClr val="F8BAF4"/>
            </a:solidFill>
            <a:ln>
              <a:solidFill>
                <a:schemeClr val="tx1"/>
              </a:solidFill>
            </a:ln>
          </p:spPr>
          <p:txBody>
            <a:bodyPr spcFirstLastPara="1" wrap="square" lIns="91425" tIns="45700" rIns="91425" bIns="45700" anchor="ctr" anchorCtr="0">
              <a:normAutofit/>
            </a:bodyPr>
            <a:lstStyle/>
            <a:p>
              <a:pPr marL="0" marR="0" lvl="0" indent="0" algn="ctr" rtl="0">
                <a:lnSpc>
                  <a:spcPct val="80000"/>
                </a:lnSpc>
                <a:spcBef>
                  <a:spcPts val="0"/>
                </a:spcBef>
                <a:spcAft>
                  <a:spcPts val="0"/>
                </a:spcAft>
                <a:buClr>
                  <a:srgbClr val="0C0C0C"/>
                </a:buClr>
                <a:buSzPts val="2800"/>
                <a:buFont typeface="Arial"/>
                <a:buNone/>
              </a:pPr>
              <a:r>
                <a:rPr lang="fr-CA" sz="2000" b="1" i="1" u="none" strike="noStrike" cap="none" dirty="0">
                  <a:solidFill>
                    <a:srgbClr val="0C0C0C"/>
                  </a:solidFill>
                  <a:latin typeface="Arial"/>
                  <a:ea typeface="Arial"/>
                  <a:cs typeface="Arial"/>
                  <a:sym typeface="Arial"/>
                </a:rPr>
                <a:t>ASSEMBLÉE GÉNÉRALE ANNUELLE</a:t>
              </a:r>
              <a:endParaRPr sz="2000" b="0" i="1" u="none" strike="noStrike" cap="none" dirty="0">
                <a:solidFill>
                  <a:srgbClr val="0C0C0C"/>
                </a:solidFill>
                <a:latin typeface="Twentieth Century"/>
                <a:ea typeface="Twentieth Century"/>
                <a:cs typeface="Twentieth Century"/>
                <a:sym typeface="Twentieth Century"/>
              </a:endParaRPr>
            </a:p>
          </p:txBody>
        </p:sp>
        <p:sp>
          <p:nvSpPr>
            <p:cNvPr id="8" name="Google Shape;150;p4">
              <a:extLst>
                <a:ext uri="{FF2B5EF4-FFF2-40B4-BE49-F238E27FC236}">
                  <a16:creationId xmlns:a16="http://schemas.microsoft.com/office/drawing/2014/main" id="{768997EF-3A22-C391-F05F-65460EB5851C}"/>
                </a:ext>
              </a:extLst>
            </p:cNvPr>
            <p:cNvSpPr txBox="1"/>
            <p:nvPr/>
          </p:nvSpPr>
          <p:spPr>
            <a:xfrm>
              <a:off x="772731" y="4752937"/>
              <a:ext cx="10850451" cy="1295212"/>
            </a:xfrm>
            <a:prstGeom prst="rect">
              <a:avLst/>
            </a:prstGeom>
            <a:noFill/>
            <a:ln>
              <a:solidFill>
                <a:schemeClr val="tx1"/>
              </a:solidFill>
            </a:ln>
          </p:spPr>
          <p:txBody>
            <a:bodyPr spcFirstLastPara="1" wrap="square" lIns="91425" tIns="45700" rIns="91425" bIns="45700" anchor="t" anchorCtr="0">
              <a:noAutofit/>
            </a:bodyPr>
            <a:lstStyle/>
            <a:p>
              <a:pPr algn="just"/>
              <a:r>
                <a:rPr lang="fr-CA" sz="2100" dirty="0">
                  <a:effectLst/>
                  <a:ea typeface="Times New Roman" panose="02020603050405020304" pitchFamily="18" charset="0"/>
                </a:rPr>
                <a:t>Le conseil d’administration vous invite à placer la </a:t>
              </a:r>
              <a:r>
                <a:rPr lang="fr-CA" sz="2100" b="1" dirty="0">
                  <a:effectLst/>
                  <a:ea typeface="Times New Roman" panose="02020603050405020304" pitchFamily="18" charset="0"/>
                </a:rPr>
                <a:t>date importante du jeudi </a:t>
              </a:r>
              <a:r>
                <a:rPr lang="fr-CA" sz="2100" b="1" u="sng" dirty="0">
                  <a:effectLst/>
                  <a:ea typeface="Times New Roman" panose="02020603050405020304" pitchFamily="18" charset="0"/>
                </a:rPr>
                <a:t>6 octobre</a:t>
              </a:r>
              <a:r>
                <a:rPr lang="fr-CA" sz="2100" b="1" dirty="0">
                  <a:effectLst/>
                  <a:ea typeface="Times New Roman" panose="02020603050405020304" pitchFamily="18" charset="0"/>
                </a:rPr>
                <a:t> à votre agenda. </a:t>
              </a:r>
              <a:r>
                <a:rPr lang="fr-CA" sz="2100" dirty="0">
                  <a:effectLst/>
                  <a:ea typeface="Times New Roman" panose="02020603050405020304" pitchFamily="18" charset="0"/>
                </a:rPr>
                <a:t>L’assemblée générale annuelle sera tenue en présentiel (possibilité</a:t>
              </a:r>
              <a:r>
                <a:rPr lang="fr-CA" sz="2100" dirty="0">
                  <a:ea typeface="Times New Roman" panose="02020603050405020304" pitchFamily="18" charset="0"/>
                </a:rPr>
                <a:t> d’être en</a:t>
              </a:r>
              <a:r>
                <a:rPr lang="fr-CA" sz="2100" dirty="0">
                  <a:effectLst/>
                  <a:ea typeface="Times New Roman" panose="02020603050405020304" pitchFamily="18" charset="0"/>
                </a:rPr>
                <a:t> virtuel sur demande)</a:t>
              </a:r>
              <a:r>
                <a:rPr lang="fr-CA" sz="2100" dirty="0">
                  <a:ea typeface="Times New Roman" panose="02020603050405020304" pitchFamily="18" charset="0"/>
                </a:rPr>
                <a:t>. </a:t>
              </a:r>
              <a:r>
                <a:rPr lang="fr-CA" sz="2100" dirty="0">
                  <a:effectLst/>
                  <a:ea typeface="Times New Roman" panose="02020603050405020304" pitchFamily="18" charset="0"/>
                </a:rPr>
                <a:t>Tous les </a:t>
              </a:r>
              <a:r>
                <a:rPr lang="fr-CA" sz="2100" dirty="0">
                  <a:ea typeface="Times New Roman" panose="02020603050405020304" pitchFamily="18" charset="0"/>
                </a:rPr>
                <a:t>détails à ce sujet vous parviendront en septembre.</a:t>
              </a:r>
              <a:r>
                <a:rPr lang="fr-CA" sz="2100" dirty="0">
                  <a:effectLst/>
                  <a:latin typeface="Times New Roman" panose="02020603050405020304" pitchFamily="18" charset="0"/>
                  <a:ea typeface="Times New Roman" panose="02020603050405020304" pitchFamily="18" charset="0"/>
                </a:rPr>
                <a:t> </a:t>
              </a:r>
            </a:p>
          </p:txBody>
        </p:sp>
      </p:grpSp>
      <p:sp>
        <p:nvSpPr>
          <p:cNvPr id="10" name="Titre 1">
            <a:extLst>
              <a:ext uri="{FF2B5EF4-FFF2-40B4-BE49-F238E27FC236}">
                <a16:creationId xmlns:a16="http://schemas.microsoft.com/office/drawing/2014/main" id="{100D9BF2-D04C-4C20-491C-45D0A8F0532C}"/>
              </a:ext>
            </a:extLst>
          </p:cNvPr>
          <p:cNvSpPr>
            <a:spLocks noGrp="1"/>
          </p:cNvSpPr>
          <p:nvPr>
            <p:ph type="title"/>
          </p:nvPr>
        </p:nvSpPr>
        <p:spPr>
          <a:xfrm>
            <a:off x="476767" y="160326"/>
            <a:ext cx="5213030" cy="1209069"/>
          </a:xfrm>
        </p:spPr>
        <p:txBody>
          <a:bodyPr>
            <a:normAutofit/>
          </a:bodyPr>
          <a:lstStyle/>
          <a:p>
            <a:r>
              <a:rPr lang="fr-CA" dirty="0"/>
              <a:t>informations	</a:t>
            </a:r>
          </a:p>
        </p:txBody>
      </p:sp>
      <p:sp>
        <p:nvSpPr>
          <p:cNvPr id="11" name="Google Shape;170;p6">
            <a:extLst>
              <a:ext uri="{FF2B5EF4-FFF2-40B4-BE49-F238E27FC236}">
                <a16:creationId xmlns:a16="http://schemas.microsoft.com/office/drawing/2014/main" id="{98EBF724-12AD-572D-B343-804150C62395}"/>
              </a:ext>
            </a:extLst>
          </p:cNvPr>
          <p:cNvSpPr txBox="1"/>
          <p:nvPr/>
        </p:nvSpPr>
        <p:spPr>
          <a:xfrm>
            <a:off x="550875" y="2778169"/>
            <a:ext cx="11090246" cy="1900800"/>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750"/>
              <a:buFont typeface="Arial"/>
              <a:buNone/>
            </a:pPr>
            <a:r>
              <a:rPr lang="fr-CA" sz="2000" b="1" i="1" u="sng"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rPr>
              <a:t>SESSION AUTOMNE 2022</a:t>
            </a:r>
            <a:r>
              <a:rPr lang="fr-CA" sz="1750" b="1" i="1" u="none" strike="noStrike" cap="none" dirty="0">
                <a:solidFill>
                  <a:schemeClr val="dk1"/>
                </a:solidFill>
                <a:latin typeface="+mn-lt"/>
                <a:ea typeface="Times New Roman"/>
                <a:cs typeface="Times New Roman"/>
                <a:sym typeface="Times New Roman"/>
              </a:rPr>
              <a:t> (11 semaines)</a:t>
            </a:r>
            <a:endParaRPr sz="1750" b="0" i="0" u="none" strike="noStrike" cap="none" dirty="0">
              <a:solidFill>
                <a:schemeClr val="dk1"/>
              </a:solidFill>
              <a:latin typeface="+mn-lt"/>
              <a:ea typeface="Times New Roman"/>
              <a:cs typeface="Times New Roman"/>
              <a:sym typeface="Times New Roman"/>
            </a:endParaRPr>
          </a:p>
          <a:p>
            <a:pPr marL="176213" marR="0" lvl="0" indent="-176213" algn="just" rtl="0">
              <a:lnSpc>
                <a:spcPct val="100000"/>
              </a:lnSpc>
              <a:spcBef>
                <a:spcPts val="600"/>
              </a:spcBef>
              <a:spcAft>
                <a:spcPts val="0"/>
              </a:spcAft>
              <a:buClr>
                <a:srgbClr val="000000"/>
              </a:buClr>
              <a:buSzPts val="1750"/>
              <a:buFont typeface="Arial"/>
              <a:buNone/>
            </a:pPr>
            <a:r>
              <a:rPr lang="fr-CA" sz="1750" b="1" i="1" u="none" strike="noStrike" cap="none" dirty="0">
                <a:solidFill>
                  <a:srgbClr val="000000"/>
                </a:solidFill>
                <a:latin typeface="+mn-lt"/>
                <a:ea typeface="Times New Roman"/>
                <a:cs typeface="Times New Roman"/>
                <a:sym typeface="Times New Roman"/>
              </a:rPr>
              <a:t>-	</a:t>
            </a:r>
            <a:r>
              <a:rPr lang="fr-CA" sz="1750" b="1" i="0" u="none" strike="noStrike" cap="none" dirty="0">
                <a:solidFill>
                  <a:srgbClr val="000000"/>
                </a:solidFill>
                <a:latin typeface="+mn-lt"/>
                <a:ea typeface="Times New Roman"/>
                <a:cs typeface="Times New Roman"/>
                <a:sym typeface="Times New Roman"/>
              </a:rPr>
              <a:t>Pour les cours du dimanche</a:t>
            </a:r>
            <a:r>
              <a:rPr lang="fr-CA" sz="1750" b="0" i="0" u="none" strike="noStrike" cap="none" dirty="0">
                <a:solidFill>
                  <a:srgbClr val="000000"/>
                </a:solidFill>
                <a:latin typeface="+mn-lt"/>
                <a:ea typeface="Times New Roman"/>
                <a:cs typeface="Times New Roman"/>
                <a:sym typeface="Times New Roman"/>
              </a:rPr>
              <a:t> : 	du 25 septembre au 4 décembre </a:t>
            </a:r>
            <a:endParaRPr sz="1750" b="0" i="0" u="none" strike="noStrike" cap="none" dirty="0">
              <a:solidFill>
                <a:schemeClr val="dk1"/>
              </a:solidFill>
              <a:latin typeface="+mn-lt"/>
              <a:ea typeface="Times New Roman"/>
              <a:cs typeface="Times New Roman"/>
              <a:sym typeface="Times New Roman"/>
            </a:endParaRPr>
          </a:p>
          <a:p>
            <a:pPr marL="176213" marR="0" lvl="0" indent="-176213" algn="just" rtl="0">
              <a:lnSpc>
                <a:spcPct val="100000"/>
              </a:lnSpc>
              <a:spcBef>
                <a:spcPts val="0"/>
              </a:spcBef>
              <a:spcAft>
                <a:spcPts val="0"/>
              </a:spcAft>
              <a:buClr>
                <a:srgbClr val="000000"/>
              </a:buClr>
              <a:buSzPts val="1750"/>
              <a:buFont typeface="Arial"/>
              <a:buNone/>
            </a:pPr>
            <a:r>
              <a:rPr lang="fr-CA" sz="1750" b="1" i="0" u="none" strike="noStrike" cap="none" dirty="0">
                <a:solidFill>
                  <a:srgbClr val="000000"/>
                </a:solidFill>
                <a:latin typeface="+mn-lt"/>
                <a:ea typeface="Times New Roman"/>
                <a:cs typeface="Times New Roman"/>
                <a:sym typeface="Times New Roman"/>
              </a:rPr>
              <a:t>-	Pour les cours du jeudi</a:t>
            </a:r>
            <a:r>
              <a:rPr lang="fr-CA" sz="1750" b="0" i="0" u="none" strike="noStrike" cap="none" dirty="0">
                <a:solidFill>
                  <a:srgbClr val="000000"/>
                </a:solidFill>
                <a:latin typeface="+mn-lt"/>
                <a:ea typeface="Times New Roman"/>
                <a:cs typeface="Times New Roman"/>
                <a:sym typeface="Times New Roman"/>
              </a:rPr>
              <a:t> :</a:t>
            </a:r>
            <a:r>
              <a:rPr lang="fr-CA" sz="1750" b="0" i="0" u="none" strike="noStrike" cap="none" dirty="0">
                <a:solidFill>
                  <a:schemeClr val="dk1"/>
                </a:solidFill>
                <a:latin typeface="+mn-lt"/>
                <a:ea typeface="Times New Roman"/>
                <a:cs typeface="Times New Roman"/>
                <a:sym typeface="Times New Roman"/>
              </a:rPr>
              <a:t> 		d</a:t>
            </a:r>
            <a:r>
              <a:rPr lang="fr-CA" sz="1750" b="0" i="0" u="none" strike="noStrike" cap="none" dirty="0">
                <a:solidFill>
                  <a:srgbClr val="000000"/>
                </a:solidFill>
                <a:latin typeface="+mn-lt"/>
                <a:ea typeface="Times New Roman"/>
                <a:cs typeface="Times New Roman"/>
                <a:sym typeface="Times New Roman"/>
              </a:rPr>
              <a:t>u 22 septembre au 1</a:t>
            </a:r>
            <a:r>
              <a:rPr lang="fr-CA" sz="1750" b="0" i="0" u="none" strike="noStrike" cap="none" baseline="30000" dirty="0">
                <a:solidFill>
                  <a:srgbClr val="000000"/>
                </a:solidFill>
                <a:latin typeface="+mn-lt"/>
                <a:ea typeface="Times New Roman"/>
                <a:cs typeface="Times New Roman"/>
                <a:sym typeface="Times New Roman"/>
              </a:rPr>
              <a:t>er</a:t>
            </a:r>
            <a:r>
              <a:rPr lang="fr-CA" sz="1750" b="0" i="0" u="none" strike="noStrike" cap="none" dirty="0">
                <a:solidFill>
                  <a:srgbClr val="000000"/>
                </a:solidFill>
                <a:latin typeface="+mn-lt"/>
                <a:ea typeface="Times New Roman"/>
                <a:cs typeface="Times New Roman"/>
                <a:sym typeface="Times New Roman"/>
              </a:rPr>
              <a:t> décembre</a:t>
            </a:r>
            <a:endParaRPr sz="1400" b="0" i="0" u="none" strike="noStrike" cap="none" dirty="0">
              <a:solidFill>
                <a:srgbClr val="000000"/>
              </a:solidFill>
              <a:latin typeface="+mn-lt"/>
              <a:ea typeface="Arial"/>
              <a:cs typeface="Arial"/>
              <a:sym typeface="Arial"/>
            </a:endParaRPr>
          </a:p>
          <a:p>
            <a:pPr marL="176213" marR="0" lvl="0" indent="-176213" algn="just" rtl="0">
              <a:lnSpc>
                <a:spcPct val="100000"/>
              </a:lnSpc>
              <a:spcBef>
                <a:spcPts val="0"/>
              </a:spcBef>
              <a:spcAft>
                <a:spcPts val="0"/>
              </a:spcAft>
              <a:buClr>
                <a:srgbClr val="000000"/>
              </a:buClr>
              <a:buSzPts val="1750"/>
              <a:buFont typeface="Arial"/>
              <a:buNone/>
            </a:pPr>
            <a:r>
              <a:rPr lang="fr-CA" sz="1750" b="0" i="0" u="none" strike="noStrike" cap="none" dirty="0">
                <a:solidFill>
                  <a:srgbClr val="000000"/>
                </a:solidFill>
                <a:latin typeface="+mn-lt"/>
                <a:ea typeface="Times New Roman"/>
                <a:cs typeface="Times New Roman"/>
                <a:sym typeface="Times New Roman"/>
              </a:rPr>
              <a:t>-	</a:t>
            </a:r>
            <a:r>
              <a:rPr lang="fr-CA" sz="1750" b="1" i="0" u="none" strike="noStrike" cap="none" dirty="0">
                <a:solidFill>
                  <a:srgbClr val="000000"/>
                </a:solidFill>
                <a:latin typeface="+mn-lt"/>
                <a:ea typeface="Times New Roman"/>
                <a:cs typeface="Times New Roman"/>
                <a:sym typeface="Times New Roman"/>
              </a:rPr>
              <a:t>Pour les COURBETTE </a:t>
            </a:r>
            <a:r>
              <a:rPr lang="fr-CA" sz="1750" b="0" i="0" u="none" strike="noStrike" cap="none" dirty="0">
                <a:solidFill>
                  <a:srgbClr val="000000"/>
                </a:solidFill>
                <a:latin typeface="+mn-lt"/>
                <a:ea typeface="Times New Roman"/>
                <a:cs typeface="Times New Roman"/>
                <a:sym typeface="Times New Roman"/>
              </a:rPr>
              <a:t>: 			du </a:t>
            </a:r>
            <a:r>
              <a:rPr lang="fr-CA" sz="1750" b="0" i="0" u="none" strike="noStrike" cap="none">
                <a:solidFill>
                  <a:srgbClr val="000000"/>
                </a:solidFill>
                <a:latin typeface="+mn-lt"/>
                <a:ea typeface="Times New Roman"/>
                <a:cs typeface="Times New Roman"/>
                <a:sym typeface="Times New Roman"/>
              </a:rPr>
              <a:t>vendredi 23 </a:t>
            </a:r>
            <a:r>
              <a:rPr lang="fr-CA" sz="1750" b="0" i="0" u="none" strike="noStrike" cap="none" dirty="0">
                <a:solidFill>
                  <a:srgbClr val="000000"/>
                </a:solidFill>
                <a:latin typeface="+mn-lt"/>
                <a:ea typeface="Times New Roman"/>
                <a:cs typeface="Times New Roman"/>
                <a:sym typeface="Times New Roman"/>
              </a:rPr>
              <a:t>septembre au dimanche 4 décembre</a:t>
            </a:r>
            <a:endParaRPr sz="1750" b="0" i="0" u="none" strike="noStrike" cap="none" dirty="0">
              <a:solidFill>
                <a:schemeClr val="dk1"/>
              </a:solidFill>
              <a:latin typeface="+mn-lt"/>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750"/>
              <a:buFont typeface="Arial"/>
              <a:buNone/>
            </a:pPr>
            <a:r>
              <a:rPr lang="fr-CA" sz="1750" b="0" i="0" u="none" strike="noStrike" cap="none" dirty="0">
                <a:solidFill>
                  <a:srgbClr val="000000"/>
                </a:solidFill>
                <a:latin typeface="+mn-lt"/>
                <a:ea typeface="Times New Roman"/>
                <a:cs typeface="Times New Roman"/>
                <a:sym typeface="Times New Roman"/>
              </a:rPr>
              <a:t>Il se peut que dame nature soit de la partie. Aucun cours ne sera repris s’il est annulé en raison de mauvaises conditions climatiques ou autre cas de force majeure.</a:t>
            </a:r>
            <a:r>
              <a:rPr lang="fr-CA" sz="400" b="0" i="0" u="none" strike="noStrike" cap="none" dirty="0">
                <a:solidFill>
                  <a:schemeClr val="dk1"/>
                </a:solidFill>
                <a:latin typeface="+mn-lt"/>
                <a:ea typeface="Times New Roman"/>
                <a:cs typeface="Times New Roman"/>
                <a:sym typeface="Times New Roman"/>
              </a:rPr>
              <a:t> </a:t>
            </a:r>
            <a:endParaRPr sz="1200" b="0" i="0" u="none" strike="noStrike" cap="none" dirty="0">
              <a:solidFill>
                <a:schemeClr val="dk1"/>
              </a:solidFill>
              <a:latin typeface="+mn-lt"/>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200"/>
              <a:buFont typeface="Arial"/>
              <a:buNone/>
            </a:pPr>
            <a:r>
              <a:rPr lang="fr-CA" sz="1200" b="0" i="0" u="none" strike="noStrike" cap="none" dirty="0">
                <a:solidFill>
                  <a:schemeClr val="dk1"/>
                </a:solidFill>
                <a:latin typeface="+mn-lt"/>
                <a:ea typeface="Times New Roman"/>
                <a:cs typeface="Times New Roman"/>
                <a:sym typeface="Times New Roman"/>
              </a:rPr>
              <a:t> </a:t>
            </a:r>
            <a:endParaRPr sz="1400" b="0" i="0" u="none" strike="noStrike" cap="none" dirty="0">
              <a:solidFill>
                <a:srgbClr val="000000"/>
              </a:solidFill>
              <a:latin typeface="+mn-lt"/>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7"/>
          <p:cNvSpPr/>
          <p:nvPr/>
        </p:nvSpPr>
        <p:spPr>
          <a:xfrm>
            <a:off x="0" y="0"/>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77" name="Google Shape;177;p7"/>
          <p:cNvSpPr txBox="1"/>
          <p:nvPr/>
        </p:nvSpPr>
        <p:spPr>
          <a:xfrm>
            <a:off x="581203" y="2752759"/>
            <a:ext cx="10946072" cy="961500"/>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750"/>
              <a:buFont typeface="Arial"/>
              <a:buNone/>
            </a:pPr>
            <a:r>
              <a:rPr lang="fr-CA" sz="2000" b="1" i="1" u="sng"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rPr>
              <a:t>NOTIFICATION DES ABSENCES</a:t>
            </a:r>
            <a:endParaRPr sz="2000" b="0" i="0" u="none"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endParaRPr>
          </a:p>
          <a:p>
            <a:pPr marL="0" marR="0" lvl="0" indent="0" algn="just" rtl="0">
              <a:lnSpc>
                <a:spcPct val="100000"/>
              </a:lnSpc>
              <a:spcBef>
                <a:spcPts val="595"/>
              </a:spcBef>
              <a:spcAft>
                <a:spcPts val="0"/>
              </a:spcAft>
              <a:buClr>
                <a:srgbClr val="000000"/>
              </a:buClr>
              <a:buSzPts val="1600"/>
              <a:buFont typeface="Arial"/>
              <a:buNone/>
            </a:pPr>
            <a:r>
              <a:rPr lang="fr-CA" sz="1600" b="0" i="0" u="none" strike="noStrike" cap="none" dirty="0">
                <a:solidFill>
                  <a:schemeClr val="dk1"/>
                </a:solidFill>
                <a:latin typeface="+mn-lt"/>
                <a:ea typeface="Times New Roman"/>
                <a:cs typeface="Times New Roman"/>
                <a:sym typeface="Times New Roman"/>
              </a:rPr>
              <a:t>Dès que vous savez que votre enfant sera absent à un cours, </a:t>
            </a:r>
            <a:r>
              <a:rPr lang="fr-CA" sz="1600" b="1" i="0" u="none" strike="noStrike" cap="none" dirty="0">
                <a:solidFill>
                  <a:schemeClr val="dk1"/>
                </a:solidFill>
                <a:latin typeface="+mn-lt"/>
                <a:ea typeface="Times New Roman"/>
                <a:cs typeface="Times New Roman"/>
                <a:sym typeface="Times New Roman"/>
              </a:rPr>
              <a:t>nous le signifier à l’avance</a:t>
            </a:r>
            <a:r>
              <a:rPr lang="fr-CA" sz="1600" b="0" i="0" u="none" strike="noStrike" cap="none" dirty="0">
                <a:solidFill>
                  <a:schemeClr val="dk1"/>
                </a:solidFill>
                <a:latin typeface="+mn-lt"/>
                <a:ea typeface="Times New Roman"/>
                <a:cs typeface="Times New Roman"/>
                <a:sym typeface="Times New Roman"/>
              </a:rPr>
              <a:t> sur notre groupe privé Facebook</a:t>
            </a:r>
            <a:endParaRPr sz="1400" b="0" i="0" u="none" strike="noStrike" cap="none" dirty="0">
              <a:solidFill>
                <a:srgbClr val="000000"/>
              </a:solidFill>
              <a:latin typeface="+mn-lt"/>
              <a:ea typeface="Arial"/>
              <a:cs typeface="Arial"/>
              <a:sym typeface="Arial"/>
            </a:endParaRPr>
          </a:p>
        </p:txBody>
      </p:sp>
      <p:sp>
        <p:nvSpPr>
          <p:cNvPr id="2" name="Google Shape;176;p7">
            <a:extLst>
              <a:ext uri="{FF2B5EF4-FFF2-40B4-BE49-F238E27FC236}">
                <a16:creationId xmlns:a16="http://schemas.microsoft.com/office/drawing/2014/main" id="{EB8A345F-4715-F04B-E1F6-A813F90F60AD}"/>
              </a:ext>
            </a:extLst>
          </p:cNvPr>
          <p:cNvSpPr txBox="1"/>
          <p:nvPr/>
        </p:nvSpPr>
        <p:spPr>
          <a:xfrm>
            <a:off x="581203" y="301671"/>
            <a:ext cx="10946073" cy="2249054"/>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750"/>
              <a:buFont typeface="Arial"/>
              <a:buNone/>
            </a:pPr>
            <a:r>
              <a:rPr lang="fr-CA" sz="2000" b="1" i="1" u="sng"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rPr>
              <a:t>TENUE VESTIMENTAIRE</a:t>
            </a:r>
            <a:endParaRPr sz="2000" b="0" i="0" u="none"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endParaRPr>
          </a:p>
          <a:p>
            <a:pPr marL="0" marR="0" lvl="0" indent="0" algn="just" rtl="0">
              <a:lnSpc>
                <a:spcPct val="100000"/>
              </a:lnSpc>
              <a:spcBef>
                <a:spcPts val="595"/>
              </a:spcBef>
              <a:spcAft>
                <a:spcPts val="0"/>
              </a:spcAft>
              <a:buClr>
                <a:srgbClr val="000000"/>
              </a:buClr>
              <a:buSzPts val="1600"/>
              <a:buFont typeface="Arial"/>
              <a:buNone/>
            </a:pPr>
            <a:r>
              <a:rPr lang="fr-CA" sz="1600" b="0" i="0" u="none" strike="noStrike" cap="none" dirty="0">
                <a:solidFill>
                  <a:srgbClr val="000000"/>
                </a:solidFill>
                <a:latin typeface="+mn-lt"/>
                <a:ea typeface="Times New Roman"/>
                <a:cs typeface="Times New Roman"/>
                <a:sym typeface="Times New Roman"/>
              </a:rPr>
              <a:t>Il est suggéré aux enfants de porter des vêtements légers et confortables :</a:t>
            </a:r>
            <a:endParaRPr sz="1400" b="0" i="0" u="none" strike="noStrike" cap="none" dirty="0">
              <a:solidFill>
                <a:srgbClr val="000000"/>
              </a:solidFill>
              <a:latin typeface="+mn-lt"/>
              <a:ea typeface="Arial"/>
              <a:cs typeface="Arial"/>
              <a:sym typeface="Arial"/>
            </a:endParaRPr>
          </a:p>
          <a:p>
            <a:pPr marL="342900" marR="0" lvl="0" indent="-342900" algn="l" rtl="0">
              <a:lnSpc>
                <a:spcPct val="100000"/>
              </a:lnSpc>
              <a:spcBef>
                <a:spcPts val="0"/>
              </a:spcBef>
              <a:spcAft>
                <a:spcPts val="0"/>
              </a:spcAft>
              <a:buClr>
                <a:srgbClr val="0000FF"/>
              </a:buClr>
              <a:buSzPts val="1600"/>
              <a:buFont typeface="Arial"/>
              <a:buChar char="•"/>
            </a:pPr>
            <a:r>
              <a:rPr lang="fr-CA" sz="1600" b="0" i="0" u="none" strike="noStrike" cap="none" dirty="0">
                <a:solidFill>
                  <a:srgbClr val="0000FF"/>
                </a:solidFill>
                <a:latin typeface="+mn-lt"/>
                <a:ea typeface="Times New Roman"/>
                <a:cs typeface="Times New Roman"/>
                <a:sym typeface="Times New Roman"/>
              </a:rPr>
              <a:t>Maillot de gymnastique/de bain				-	Cuissard</a:t>
            </a:r>
            <a:endParaRPr sz="1600" b="0" i="0" u="none" strike="noStrike" cap="none" dirty="0">
              <a:solidFill>
                <a:srgbClr val="000000"/>
              </a:solidFill>
              <a:latin typeface="+mn-lt"/>
              <a:ea typeface="Times New Roman"/>
              <a:cs typeface="Times New Roman"/>
              <a:sym typeface="Times New Roman"/>
            </a:endParaRPr>
          </a:p>
          <a:p>
            <a:pPr marL="342900" marR="0" lvl="0" indent="-342900" algn="l" rtl="0">
              <a:lnSpc>
                <a:spcPct val="100000"/>
              </a:lnSpc>
              <a:spcBef>
                <a:spcPts val="0"/>
              </a:spcBef>
              <a:spcAft>
                <a:spcPts val="0"/>
              </a:spcAft>
              <a:buClr>
                <a:srgbClr val="0000FF"/>
              </a:buClr>
              <a:buSzPts val="1600"/>
              <a:buFont typeface="Arial"/>
              <a:buChar char="•"/>
            </a:pPr>
            <a:r>
              <a:rPr lang="fr-CA" sz="1600" b="0" i="0" u="none" strike="noStrike" cap="none" dirty="0">
                <a:solidFill>
                  <a:srgbClr val="0000FF"/>
                </a:solidFill>
                <a:latin typeface="+mn-lt"/>
                <a:ea typeface="Times New Roman"/>
                <a:cs typeface="Times New Roman"/>
                <a:sym typeface="Times New Roman"/>
              </a:rPr>
              <a:t>T-shirt et pantalon court, sans fermeture éclair		-	Pieds nus</a:t>
            </a:r>
            <a:endParaRPr sz="1400" b="0" i="0" u="none" strike="noStrike" cap="none" dirty="0">
              <a:solidFill>
                <a:srgbClr val="000000"/>
              </a:solidFill>
              <a:latin typeface="+mn-lt"/>
              <a:ea typeface="Arial"/>
              <a:cs typeface="Arial"/>
              <a:sym typeface="Arial"/>
            </a:endParaRPr>
          </a:p>
          <a:p>
            <a:pPr marL="0" marR="0" lvl="0" indent="0" algn="l" rtl="0">
              <a:lnSpc>
                <a:spcPct val="100000"/>
              </a:lnSpc>
              <a:spcBef>
                <a:spcPts val="0"/>
              </a:spcBef>
              <a:spcAft>
                <a:spcPts val="0"/>
              </a:spcAft>
              <a:buClr>
                <a:srgbClr val="000000"/>
              </a:buClr>
              <a:buSzPts val="1600"/>
              <a:buFont typeface="Times New Roman"/>
              <a:buNone/>
            </a:pPr>
            <a:r>
              <a:rPr lang="fr-CA" sz="1600" b="0" i="0" u="none" strike="noStrike" cap="none" dirty="0">
                <a:solidFill>
                  <a:srgbClr val="000000"/>
                </a:solidFill>
                <a:latin typeface="+mn-lt"/>
                <a:ea typeface="Times New Roman"/>
                <a:cs typeface="Times New Roman"/>
                <a:sym typeface="Times New Roman"/>
              </a:rPr>
              <a:t>Pour ceux qui souhaitent acheter des maillots ou autres vêtements de Gym usagés, adhérez à la page Facebook </a:t>
            </a:r>
            <a:r>
              <a:rPr lang="fr-CA" sz="1600" b="0" i="0" u="sng" strike="noStrike" cap="none" dirty="0">
                <a:solidFill>
                  <a:srgbClr val="000000"/>
                </a:solidFill>
                <a:latin typeface="+mn-lt"/>
                <a:ea typeface="Times New Roman"/>
                <a:cs typeface="Times New Roman"/>
                <a:sym typeface="Times New Roman"/>
                <a:hlinkClick r:id="rId3">
                  <a:extLst>
                    <a:ext uri="{A12FA001-AC4F-418D-AE19-62706E023703}">
                      <ahyp:hlinkClr xmlns:ahyp="http://schemas.microsoft.com/office/drawing/2018/hyperlinkcolor" val="tx"/>
                    </a:ext>
                  </a:extLst>
                </a:hlinkClick>
              </a:rPr>
              <a:t>https://www.facebook.com/groups/bazarmagnygym</a:t>
            </a:r>
            <a:r>
              <a:rPr lang="fr-CA" sz="1600" b="0" i="0" u="none" strike="noStrike" cap="none" dirty="0">
                <a:solidFill>
                  <a:srgbClr val="000000"/>
                </a:solidFill>
                <a:latin typeface="+mn-lt"/>
                <a:ea typeface="Times New Roman"/>
                <a:cs typeface="Times New Roman"/>
                <a:sym typeface="Times New Roman"/>
              </a:rPr>
              <a:t>. Vous pourrez y faire des achats intéressants!</a:t>
            </a:r>
            <a:endParaRPr sz="1600" b="0" i="0" u="none" strike="noStrike" cap="none" dirty="0">
              <a:solidFill>
                <a:srgbClr val="000000"/>
              </a:solidFill>
              <a:latin typeface="+mn-lt"/>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Arial"/>
              <a:buNone/>
            </a:pPr>
            <a:r>
              <a:rPr lang="fr-CA" sz="1600" b="0" i="0" u="none" strike="noStrike" cap="none" dirty="0">
                <a:solidFill>
                  <a:srgbClr val="000000"/>
                </a:solidFill>
                <a:latin typeface="+mn-lt"/>
                <a:ea typeface="Times New Roman"/>
                <a:cs typeface="Times New Roman"/>
                <a:sym typeface="Times New Roman"/>
              </a:rPr>
              <a:t>Pour les vêtements neufs, </a:t>
            </a:r>
            <a:r>
              <a:rPr lang="fr-CA" sz="1600" b="0" i="0" u="none" strike="noStrike" cap="none" dirty="0">
                <a:latin typeface="+mn-lt"/>
                <a:ea typeface="Times New Roman"/>
                <a:cs typeface="Times New Roman"/>
                <a:sym typeface="Times New Roman"/>
              </a:rPr>
              <a:t>un kiosque sera sur place en début de session afin de vous offrir une diversité de maillots de gymnastique! </a:t>
            </a:r>
            <a:endParaRPr sz="1400" b="0" i="0" u="none" strike="noStrike" cap="none" dirty="0">
              <a:latin typeface="+mn-lt"/>
              <a:ea typeface="Arial"/>
              <a:cs typeface="Arial"/>
              <a:sym typeface="Arial"/>
            </a:endParaRPr>
          </a:p>
        </p:txBody>
      </p:sp>
      <p:sp>
        <p:nvSpPr>
          <p:cNvPr id="3" name="Google Shape;168;p6">
            <a:extLst>
              <a:ext uri="{FF2B5EF4-FFF2-40B4-BE49-F238E27FC236}">
                <a16:creationId xmlns:a16="http://schemas.microsoft.com/office/drawing/2014/main" id="{C708E87E-98C7-E079-6183-F6C5DD4791AF}"/>
              </a:ext>
            </a:extLst>
          </p:cNvPr>
          <p:cNvSpPr txBox="1"/>
          <p:nvPr/>
        </p:nvSpPr>
        <p:spPr>
          <a:xfrm>
            <a:off x="581203" y="3937456"/>
            <a:ext cx="10946072" cy="2161787"/>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750"/>
              <a:buFont typeface="Arial"/>
              <a:buNone/>
            </a:pPr>
            <a:r>
              <a:rPr lang="fr-CA" sz="2000" b="1" i="1" u="sng"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rPr>
              <a:t>NOS ENTRAÎNEURS</a:t>
            </a:r>
            <a:endParaRPr sz="2000" b="0" i="0" u="none" strike="noStrike" cap="none" dirty="0">
              <a:solidFill>
                <a:schemeClr val="dk1"/>
              </a:solidFill>
              <a:highlight>
                <a:srgbClr val="E6E6E6"/>
              </a:highlight>
              <a:latin typeface="Arial" panose="020B0604020202020204" pitchFamily="34" charset="0"/>
              <a:ea typeface="Times New Roman"/>
              <a:cs typeface="Arial" panose="020B0604020202020204" pitchFamily="34" charset="0"/>
              <a:sym typeface="Times New Roman"/>
            </a:endParaRPr>
          </a:p>
          <a:p>
            <a:pPr marL="0" marR="0" lvl="0" indent="0" algn="just" rtl="0">
              <a:lnSpc>
                <a:spcPct val="100000"/>
              </a:lnSpc>
              <a:spcBef>
                <a:spcPts val="595"/>
              </a:spcBef>
              <a:spcAft>
                <a:spcPts val="0"/>
              </a:spcAft>
              <a:buClr>
                <a:srgbClr val="000000"/>
              </a:buClr>
              <a:buSzPts val="1600"/>
              <a:buFont typeface="Arial"/>
              <a:buNone/>
            </a:pPr>
            <a:r>
              <a:rPr lang="fr-CA" sz="1600" b="0" i="0" u="none" strike="noStrike" cap="none" dirty="0">
                <a:solidFill>
                  <a:schemeClr val="dk1"/>
                </a:solidFill>
                <a:latin typeface="+mn-lt"/>
                <a:ea typeface="Arial"/>
                <a:cs typeface="Arial"/>
                <a:sym typeface="Arial"/>
              </a:rPr>
              <a:t>Les entraîneurs forment une équipe dynamique, le plus possible à l’écoute de vos besoins. N’hésitez pas à les contacter si nécessaire.</a:t>
            </a:r>
            <a:endParaRPr sz="1400" b="0" i="0" u="none" strike="noStrike" cap="none" dirty="0">
              <a:solidFill>
                <a:srgbClr val="000000"/>
              </a:solidFill>
              <a:latin typeface="+mn-lt"/>
              <a:ea typeface="Arial"/>
              <a:cs typeface="Arial"/>
              <a:sym typeface="Arial"/>
            </a:endParaRPr>
          </a:p>
          <a:p>
            <a:pPr algn="just">
              <a:buClr>
                <a:srgbClr val="000000"/>
              </a:buClr>
              <a:buSzPts val="1600"/>
            </a:pPr>
            <a:r>
              <a:rPr lang="fr-CA" sz="1600" b="0" i="0" u="none" strike="noStrike" cap="none" dirty="0">
                <a:solidFill>
                  <a:schemeClr val="dk1"/>
                </a:solidFill>
                <a:latin typeface="+mn-lt"/>
                <a:ea typeface="Arial"/>
                <a:cs typeface="Arial"/>
                <a:sym typeface="Arial"/>
              </a:rPr>
              <a:t>Veuillez prendre rendez-vous à l’avance</a:t>
            </a:r>
            <a:r>
              <a:rPr lang="fr-CA" sz="1700" b="0" i="0" u="none" strike="noStrike" cap="none" dirty="0">
                <a:solidFill>
                  <a:schemeClr val="dk1"/>
                </a:solidFill>
                <a:latin typeface="+mn-lt"/>
                <a:ea typeface="Arial"/>
                <a:cs typeface="Arial"/>
                <a:sym typeface="Arial"/>
              </a:rPr>
              <a:t>.</a:t>
            </a:r>
            <a:endParaRPr lang="en-CA" sz="1800" dirty="0">
              <a:effectLst/>
              <a:latin typeface="Times New Roman" panose="02020603050405020304" pitchFamily="18" charset="0"/>
              <a:ea typeface="Times New Roman" panose="02020603050405020304" pitchFamily="18" charset="0"/>
            </a:endParaRPr>
          </a:p>
          <a:p>
            <a:pPr marL="0" marR="0" lvl="0" indent="0" algn="just" rtl="0">
              <a:lnSpc>
                <a:spcPct val="100000"/>
              </a:lnSpc>
              <a:spcBef>
                <a:spcPts val="0"/>
              </a:spcBef>
              <a:spcAft>
                <a:spcPts val="0"/>
              </a:spcAft>
              <a:buClr>
                <a:srgbClr val="000000"/>
              </a:buClr>
              <a:buSzPts val="800"/>
              <a:buFont typeface="Arial"/>
              <a:buNone/>
            </a:pPr>
            <a:endParaRPr sz="600" b="0" i="0" u="none" strike="noStrike" cap="none" dirty="0">
              <a:solidFill>
                <a:schemeClr val="dk1"/>
              </a:solidFill>
              <a:latin typeface="+mn-lt"/>
              <a:ea typeface="Arial"/>
              <a:cs typeface="Arial"/>
              <a:sym typeface="Arial"/>
            </a:endParaRPr>
          </a:p>
          <a:p>
            <a:pPr marL="0" marR="0" lvl="0" indent="0" algn="ctr" rtl="0">
              <a:lnSpc>
                <a:spcPct val="100000"/>
              </a:lnSpc>
              <a:spcBef>
                <a:spcPts val="0"/>
              </a:spcBef>
              <a:spcAft>
                <a:spcPts val="0"/>
              </a:spcAft>
              <a:buClr>
                <a:srgbClr val="000000"/>
              </a:buClr>
              <a:buSzPts val="1750"/>
              <a:buFont typeface="Arial"/>
              <a:buNone/>
            </a:pPr>
            <a:r>
              <a:rPr lang="fr-CA" sz="1750" b="0" i="0" u="none" strike="noStrike" cap="none" dirty="0">
                <a:solidFill>
                  <a:schemeClr val="dk1"/>
                </a:solidFill>
                <a:latin typeface="+mn-lt"/>
                <a:ea typeface="Times New Roman"/>
                <a:cs typeface="Times New Roman"/>
                <a:sym typeface="Times New Roman"/>
              </a:rPr>
              <a:t> </a:t>
            </a:r>
            <a:r>
              <a:rPr lang="fr-CA" sz="1750" b="0" i="1" u="none" strike="noStrike" cap="none" dirty="0">
                <a:solidFill>
                  <a:schemeClr val="dk1"/>
                </a:solidFill>
                <a:latin typeface="+mn-lt"/>
                <a:ea typeface="Times New Roman"/>
                <a:cs typeface="Times New Roman"/>
                <a:sym typeface="Times New Roman"/>
              </a:rPr>
              <a:t>Une bonne communication parents/entraîneur sera un atout majeur dans la réussite de chaque gymnaste. En cas de besoin, l’entraîneur communiquera avec vous par téléphone. Si, de votre côté, vous avez besoin de discuter avec l’entraîneur, veuillez écrire à </a:t>
            </a:r>
            <a:r>
              <a:rPr lang="fr-CA" sz="1750" b="0" i="1" u="sng" strike="noStrike" cap="none" dirty="0">
                <a:solidFill>
                  <a:schemeClr val="dk1"/>
                </a:solidFill>
                <a:latin typeface="+mn-lt"/>
                <a:ea typeface="Times New Roman"/>
                <a:cs typeface="Times New Roman"/>
                <a:sym typeface="Times New Roman"/>
                <a:hlinkClick r:id="rId4">
                  <a:extLst>
                    <a:ext uri="{A12FA001-AC4F-418D-AE19-62706E023703}">
                      <ahyp:hlinkClr xmlns:ahyp="http://schemas.microsoft.com/office/drawing/2018/hyperlinkcolor" val="tx"/>
                    </a:ext>
                  </a:extLst>
                </a:hlinkClick>
              </a:rPr>
              <a:t>magnygym.info@gmail.com</a:t>
            </a:r>
            <a:r>
              <a:rPr lang="fr-CA" sz="1750" b="0" i="1" u="none" strike="noStrike" cap="none" dirty="0">
                <a:solidFill>
                  <a:schemeClr val="dk1"/>
                </a:solidFill>
                <a:latin typeface="+mn-lt"/>
                <a:ea typeface="Times New Roman"/>
                <a:cs typeface="Times New Roman"/>
                <a:sym typeface="Times New Roman"/>
              </a:rPr>
              <a:t> en indiquant les coordonnées pour vous rejoindre facilement </a:t>
            </a:r>
            <a:r>
              <a:rPr lang="fr-CA" sz="1750" b="0" i="1" u="none" strike="noStrike" cap="none" dirty="0">
                <a:latin typeface="+mn-lt"/>
                <a:ea typeface="Times New Roman"/>
                <a:cs typeface="Times New Roman"/>
                <a:sym typeface="Times New Roman"/>
              </a:rPr>
              <a:t>ou via la page privée Facebook; demandez à l’entraîneur de vous contacter en privé.</a:t>
            </a:r>
            <a:endParaRPr sz="1750" b="0" i="0" u="none" strike="noStrike" cap="none" dirty="0">
              <a:latin typeface="+mn-lt"/>
              <a:ea typeface="Times New Roman"/>
              <a:cs typeface="Times New Roman"/>
              <a:sym typeface="Times New Roman"/>
            </a:endParaRPr>
          </a:p>
          <a:p>
            <a:pPr marL="0" marR="0" lvl="0" indent="0" algn="l" rtl="0">
              <a:lnSpc>
                <a:spcPct val="100000"/>
              </a:lnSpc>
              <a:spcBef>
                <a:spcPts val="595"/>
              </a:spcBef>
              <a:spcAft>
                <a:spcPts val="0"/>
              </a:spcAft>
              <a:buClr>
                <a:srgbClr val="000000"/>
              </a:buClr>
              <a:buSzPts val="1200"/>
              <a:buFont typeface="Arial"/>
              <a:buNone/>
            </a:pPr>
            <a:r>
              <a:rPr lang="fr-CA" sz="1200" b="0" i="0" u="none" strike="noStrike" cap="none" dirty="0">
                <a:solidFill>
                  <a:schemeClr val="dk1"/>
                </a:solidFill>
                <a:latin typeface="+mn-lt"/>
                <a:ea typeface="Times New Roman"/>
                <a:cs typeface="Times New Roman"/>
                <a:sym typeface="Times New Roman"/>
              </a:rPr>
              <a:t> </a:t>
            </a:r>
            <a:endParaRPr sz="1400" b="0" i="0" u="none" strike="noStrike" cap="none" dirty="0">
              <a:solidFill>
                <a:srgbClr val="000000"/>
              </a:solidFill>
              <a:latin typeface="+mn-lt"/>
              <a:ea typeface="Arial"/>
              <a:cs typeface="Arial"/>
              <a:sym typeface="Arial"/>
            </a:endParaRPr>
          </a:p>
        </p:txBody>
      </p:sp>
      <p:pic>
        <p:nvPicPr>
          <p:cNvPr id="4" name="Google Shape;169;p6">
            <a:extLst>
              <a:ext uri="{FF2B5EF4-FFF2-40B4-BE49-F238E27FC236}">
                <a16:creationId xmlns:a16="http://schemas.microsoft.com/office/drawing/2014/main" id="{03C6488A-30FB-AF7A-7E65-9A9D48A38667}"/>
              </a:ext>
            </a:extLst>
          </p:cNvPr>
          <p:cNvPicPr preferRelativeResize="0"/>
          <p:nvPr/>
        </p:nvPicPr>
        <p:blipFill rotWithShape="1">
          <a:blip r:embed="rId5">
            <a:alphaModFix/>
          </a:blip>
          <a:srcRect/>
          <a:stretch/>
        </p:blipFill>
        <p:spPr>
          <a:xfrm>
            <a:off x="11300680" y="268068"/>
            <a:ext cx="616899" cy="86877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pSp>
        <p:nvGrpSpPr>
          <p:cNvPr id="155" name="Google Shape;155;p5"/>
          <p:cNvGrpSpPr/>
          <p:nvPr/>
        </p:nvGrpSpPr>
        <p:grpSpPr>
          <a:xfrm>
            <a:off x="186958" y="197479"/>
            <a:ext cx="11790624" cy="2422723"/>
            <a:chOff x="212931" y="2273121"/>
            <a:chExt cx="11790624" cy="2133276"/>
          </a:xfrm>
        </p:grpSpPr>
        <p:sp>
          <p:nvSpPr>
            <p:cNvPr id="156" name="Google Shape;156;p5"/>
            <p:cNvSpPr txBox="1"/>
            <p:nvPr/>
          </p:nvSpPr>
          <p:spPr>
            <a:xfrm>
              <a:off x="222964" y="2313948"/>
              <a:ext cx="11780591" cy="408210"/>
            </a:xfrm>
            <a:prstGeom prst="rect">
              <a:avLst/>
            </a:prstGeom>
            <a:solidFill>
              <a:srgbClr val="FFFF99"/>
            </a:solidFill>
            <a:ln>
              <a:noFill/>
            </a:ln>
          </p:spPr>
          <p:txBody>
            <a:bodyPr spcFirstLastPara="1" wrap="square" lIns="91425" tIns="45700" rIns="91425" bIns="45700" anchor="ctr" anchorCtr="0">
              <a:normAutofit/>
            </a:bodyPr>
            <a:lstStyle/>
            <a:p>
              <a:pPr marL="0" marR="0" lvl="0" indent="0" algn="l" rtl="0">
                <a:lnSpc>
                  <a:spcPct val="80000"/>
                </a:lnSpc>
                <a:spcBef>
                  <a:spcPts val="0"/>
                </a:spcBef>
                <a:spcAft>
                  <a:spcPts val="0"/>
                </a:spcAft>
                <a:buClr>
                  <a:srgbClr val="0C0C0C"/>
                </a:buClr>
                <a:buSzPts val="2400"/>
                <a:buFont typeface="Twentieth Century"/>
                <a:buNone/>
              </a:pPr>
              <a:r>
                <a:rPr lang="fr-CA" sz="2400" b="1" i="1" u="none" strike="noStrike" cap="none" dirty="0">
                  <a:solidFill>
                    <a:srgbClr val="0C0C0C"/>
                  </a:solidFill>
                  <a:latin typeface="+mn-lt"/>
                  <a:ea typeface="Twentieth Century"/>
                  <a:cs typeface="Twentieth Century"/>
                  <a:sym typeface="Twentieth Century"/>
                </a:rPr>
                <a:t>CAMPAGNES DE FINANCEMENT</a:t>
              </a:r>
              <a:endParaRPr sz="2400" b="0" i="0" u="none" strike="noStrike" cap="none" dirty="0">
                <a:solidFill>
                  <a:srgbClr val="0C0C0C"/>
                </a:solidFill>
                <a:latin typeface="+mn-lt"/>
                <a:ea typeface="Twentieth Century"/>
                <a:cs typeface="Twentieth Century"/>
                <a:sym typeface="Twentieth Century"/>
              </a:endParaRPr>
            </a:p>
          </p:txBody>
        </p:sp>
        <p:sp>
          <p:nvSpPr>
            <p:cNvPr id="157" name="Google Shape;157;p5"/>
            <p:cNvSpPr txBox="1"/>
            <p:nvPr/>
          </p:nvSpPr>
          <p:spPr>
            <a:xfrm>
              <a:off x="212931" y="2610086"/>
              <a:ext cx="11610885" cy="1796311"/>
            </a:xfrm>
            <a:prstGeom prst="rect">
              <a:avLst/>
            </a:prstGeom>
            <a:solidFill>
              <a:srgbClr val="FFFF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chemeClr val="dk1"/>
                  </a:solidFill>
                  <a:latin typeface="+mn-lt"/>
                  <a:ea typeface="Twentieth Century"/>
                  <a:cs typeface="Twentieth Century"/>
                  <a:sym typeface="Twentieth Century"/>
                </a:rPr>
                <a:t>L’implication de tous nos gymnastes est souhaitée pour la réussite de nos campagnes de financement. Une invitation vous sera lancée pour :</a:t>
              </a:r>
              <a:endParaRPr sz="1400" b="0" i="0" u="none" strike="noStrike" cap="none" dirty="0">
                <a:solidFill>
                  <a:srgbClr val="000000"/>
                </a:solidFill>
                <a:latin typeface="+mn-lt"/>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chemeClr val="dk1"/>
                  </a:solidFill>
                  <a:latin typeface="+mn-lt"/>
                  <a:ea typeface="Twentieth Century"/>
                  <a:cs typeface="Twentieth Century"/>
                  <a:sym typeface="Twentieth Century"/>
                </a:rPr>
                <a:t>- vendre/acheter des cartes du </a:t>
              </a:r>
              <a:r>
                <a:rPr lang="fr-CA" sz="2000" b="0" i="1" u="none" strike="noStrike" cap="none" dirty="0">
                  <a:solidFill>
                    <a:schemeClr val="dk1"/>
                  </a:solidFill>
                  <a:latin typeface="+mn-lt"/>
                  <a:ea typeface="Twentieth Century"/>
                  <a:cs typeface="Twentieth Century"/>
                  <a:sym typeface="Twentieth Century"/>
                </a:rPr>
                <a:t>Bingo Richelieu</a:t>
              </a:r>
              <a:r>
                <a:rPr lang="fr-CA" sz="2000" b="0" i="0" u="none" strike="noStrike" cap="none" dirty="0">
                  <a:solidFill>
                    <a:schemeClr val="dk1"/>
                  </a:solidFill>
                  <a:latin typeface="+mn-lt"/>
                  <a:ea typeface="Twentieth Century"/>
                  <a:cs typeface="Twentieth Century"/>
                  <a:sym typeface="Twentieth Century"/>
                </a:rPr>
                <a:t> spécial dédié à Magny-Gym (date à venir).</a:t>
              </a:r>
              <a:endParaRPr sz="1400" b="0" i="0" u="none" strike="noStrike" cap="none" dirty="0">
                <a:solidFill>
                  <a:srgbClr val="000000"/>
                </a:solidFill>
                <a:latin typeface="+mn-lt"/>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chemeClr val="dk1"/>
                  </a:solidFill>
                  <a:latin typeface="+mn-lt"/>
                  <a:ea typeface="Twentieth Century"/>
                  <a:cs typeface="Twentieth Century"/>
                  <a:sym typeface="Twentieth Century"/>
                </a:rPr>
                <a:t>- vendre/acheter des billets du tirage des Oies « </a:t>
              </a:r>
              <a:r>
                <a:rPr lang="fr-CA" sz="2000" b="0" i="0" u="none" strike="noStrike" cap="none" dirty="0" err="1">
                  <a:solidFill>
                    <a:schemeClr val="dk1"/>
                  </a:solidFill>
                  <a:latin typeface="+mn-lt"/>
                  <a:ea typeface="Twentieth Century"/>
                  <a:cs typeface="Twentieth Century"/>
                  <a:sym typeface="Twentieth Century"/>
                </a:rPr>
                <a:t>Opti</a:t>
              </a:r>
              <a:r>
                <a:rPr lang="fr-CA" sz="2000" b="0" i="0" u="none" strike="noStrike" cap="none" dirty="0">
                  <a:solidFill>
                    <a:schemeClr val="dk1"/>
                  </a:solidFill>
                  <a:latin typeface="+mn-lt"/>
                  <a:ea typeface="Twentieth Century"/>
                  <a:cs typeface="Twentieth Century"/>
                  <a:sym typeface="Twentieth Century"/>
                </a:rPr>
                <a:t>-Gym » (date à venir)</a:t>
              </a:r>
              <a:r>
                <a:rPr lang="fr-CA" sz="2000" dirty="0">
                  <a:solidFill>
                    <a:schemeClr val="dk1"/>
                  </a:solidFill>
                  <a:latin typeface="+mn-lt"/>
                  <a:ea typeface="Twentieth Century"/>
                  <a:cs typeface="Twentieth Century"/>
                  <a:sym typeface="Twentieth Century"/>
                </a:rPr>
                <a:t>. </a:t>
              </a:r>
              <a:endParaRPr sz="2000" dirty="0">
                <a:solidFill>
                  <a:schemeClr val="dk1"/>
                </a:solidFill>
                <a:latin typeface="+mn-lt"/>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chemeClr val="dk1"/>
                  </a:solidFill>
                  <a:latin typeface="+mn-lt"/>
                  <a:ea typeface="Twentieth Century"/>
                  <a:cs typeface="Twentieth Century"/>
                  <a:sym typeface="Twentieth Century"/>
                </a:rPr>
                <a:t>Il s’agit de sources de financement importantes pour </a:t>
              </a:r>
              <a:r>
                <a:rPr lang="fr-FR" sz="2000" b="0" i="0" u="none" strike="noStrike" cap="none" dirty="0">
                  <a:solidFill>
                    <a:schemeClr val="dk1"/>
                  </a:solidFill>
                  <a:latin typeface="+mn-lt"/>
                  <a:ea typeface="Twentieth Century"/>
                  <a:cs typeface="Twentieth Century"/>
                  <a:sym typeface="Twentieth Century"/>
                </a:rPr>
                <a:t>le Club qui permettent de garder des pri</a:t>
              </a:r>
              <a:r>
                <a:rPr lang="fr-FR" sz="2000" dirty="0">
                  <a:solidFill>
                    <a:schemeClr val="dk1"/>
                  </a:solidFill>
                  <a:ea typeface="Twentieth Century"/>
                  <a:cs typeface="Twentieth Century"/>
                  <a:sym typeface="Twentieth Century"/>
                </a:rPr>
                <a:t>x abordables et de fournir aux gymnastes des équipements nécessaires à la pratique de leur discipline.</a:t>
              </a:r>
              <a:endParaRPr lang="fr-FR" sz="2000" b="0" i="0" u="none" strike="noStrike" cap="none" dirty="0">
                <a:solidFill>
                  <a:schemeClr val="dk1"/>
                </a:solidFill>
                <a:latin typeface="+mn-lt"/>
                <a:ea typeface="Twentieth Century"/>
                <a:cs typeface="Twentieth Century"/>
                <a:sym typeface="Twentieth Century"/>
              </a:endParaRPr>
            </a:p>
            <a:p>
              <a:pPr marL="0" marR="0" lvl="0" indent="0" algn="just"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mn-lt"/>
                <a:ea typeface="Twentieth Century"/>
                <a:cs typeface="Twentieth Century"/>
                <a:sym typeface="Twentieth Century"/>
              </a:endParaRPr>
            </a:p>
          </p:txBody>
        </p:sp>
        <p:pic>
          <p:nvPicPr>
            <p:cNvPr id="158" name="Google Shape;158;p5"/>
            <p:cNvPicPr preferRelativeResize="0"/>
            <p:nvPr/>
          </p:nvPicPr>
          <p:blipFill rotWithShape="1">
            <a:blip r:embed="rId3">
              <a:alphaModFix/>
            </a:blip>
            <a:srcRect/>
            <a:stretch/>
          </p:blipFill>
          <p:spPr>
            <a:xfrm>
              <a:off x="10998773" y="2273121"/>
              <a:ext cx="1004021" cy="1227084"/>
            </a:xfrm>
            <a:prstGeom prst="rect">
              <a:avLst/>
            </a:prstGeom>
            <a:noFill/>
            <a:ln>
              <a:noFill/>
            </a:ln>
          </p:spPr>
        </p:pic>
      </p:grpSp>
      <p:sp>
        <p:nvSpPr>
          <p:cNvPr id="159" name="Google Shape;159;p5"/>
          <p:cNvSpPr txBox="1"/>
          <p:nvPr/>
        </p:nvSpPr>
        <p:spPr>
          <a:xfrm>
            <a:off x="210722" y="2734743"/>
            <a:ext cx="11609364" cy="1104881"/>
          </a:xfrm>
          <a:prstGeom prst="rect">
            <a:avLst/>
          </a:prstGeom>
          <a:solidFill>
            <a:schemeClr val="lt1"/>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17780" lvl="0" indent="0" algn="l" rtl="0">
              <a:lnSpc>
                <a:spcPct val="100000"/>
              </a:lnSpc>
              <a:spcBef>
                <a:spcPts val="0"/>
              </a:spcBef>
              <a:spcAft>
                <a:spcPts val="0"/>
              </a:spcAft>
              <a:buClr>
                <a:srgbClr val="000000"/>
              </a:buClr>
              <a:buSzPts val="2400"/>
              <a:buFont typeface="Arial"/>
              <a:buNone/>
            </a:pPr>
            <a:r>
              <a:rPr lang="fr-CA" sz="2400" b="1" i="1" u="sng" strike="noStrike" cap="none" dirty="0">
                <a:solidFill>
                  <a:schemeClr val="dk1"/>
                </a:solidFill>
                <a:latin typeface="+mn-lt"/>
                <a:ea typeface="Twentieth Century"/>
                <a:cs typeface="Twentieth Century"/>
                <a:sym typeface="Twentieth Century"/>
              </a:rPr>
              <a:t>REÇUS</a:t>
            </a:r>
            <a:endParaRPr sz="2400" b="0" i="0" u="none" strike="noStrike" cap="none" dirty="0">
              <a:solidFill>
                <a:schemeClr val="dk1"/>
              </a:solidFill>
              <a:latin typeface="+mn-lt"/>
              <a:ea typeface="Twentieth Century"/>
              <a:cs typeface="Twentieth Century"/>
              <a:sym typeface="Twentieth Century"/>
            </a:endParaRPr>
          </a:p>
          <a:p>
            <a:pPr marL="0" marR="17780" lvl="0" indent="0" algn="l" rtl="0">
              <a:lnSpc>
                <a:spcPct val="100000"/>
              </a:lnSpc>
              <a:spcBef>
                <a:spcPts val="500"/>
              </a:spcBef>
              <a:spcAft>
                <a:spcPts val="0"/>
              </a:spcAft>
              <a:buClr>
                <a:srgbClr val="000000"/>
              </a:buClr>
              <a:buSzPts val="1800"/>
              <a:buFont typeface="Arial"/>
              <a:buNone/>
            </a:pPr>
            <a:r>
              <a:rPr lang="fr-CA" sz="1800" b="0" i="0" u="none" strike="noStrike" cap="none" dirty="0">
                <a:solidFill>
                  <a:schemeClr val="dk1"/>
                </a:solidFill>
                <a:latin typeface="+mn-lt"/>
                <a:ea typeface="Twentieth Century"/>
                <a:cs typeface="Twentieth Century"/>
                <a:sym typeface="Twentieth Century"/>
              </a:rPr>
              <a:t>Un seul reçu couvrant tous les montants payés en cours d’année sera acheminé à la fin de l’année civile.</a:t>
            </a:r>
            <a:endParaRPr sz="1400" b="0" i="0" u="none" strike="noStrike" cap="none" dirty="0">
              <a:solidFill>
                <a:srgbClr val="000000"/>
              </a:solidFill>
              <a:latin typeface="+mn-lt"/>
              <a:ea typeface="Arial"/>
              <a:cs typeface="Arial"/>
              <a:sym typeface="Arial"/>
            </a:endParaRPr>
          </a:p>
          <a:p>
            <a:pPr marL="0" marR="17780" lvl="0" indent="0" algn="l" rtl="0">
              <a:lnSpc>
                <a:spcPct val="100000"/>
              </a:lnSpc>
              <a:spcBef>
                <a:spcPts val="0"/>
              </a:spcBef>
              <a:spcAft>
                <a:spcPts val="0"/>
              </a:spcAft>
              <a:buClr>
                <a:srgbClr val="000000"/>
              </a:buClr>
              <a:buSzPts val="1800"/>
              <a:buFont typeface="Arial"/>
              <a:buNone/>
            </a:pPr>
            <a:r>
              <a:rPr lang="fr-CA" sz="1800" b="0" i="0" u="none" strike="noStrike" cap="none" dirty="0">
                <a:solidFill>
                  <a:schemeClr val="dk1"/>
                </a:solidFill>
                <a:latin typeface="+mn-lt"/>
                <a:ea typeface="Twentieth Century"/>
                <a:cs typeface="Twentieth Century"/>
                <a:sym typeface="Twentieth Century"/>
              </a:rPr>
              <a:t>Pour toute question à ce sujet : </a:t>
            </a:r>
            <a:r>
              <a:rPr lang="fr-CA" sz="1800" b="0" i="0" u="sng" strike="noStrike" cap="none" dirty="0">
                <a:solidFill>
                  <a:schemeClr val="accent2"/>
                </a:solidFill>
                <a:latin typeface="+mn-lt"/>
                <a:ea typeface="Twentieth Century"/>
                <a:cs typeface="Twentieth Century"/>
                <a:sym typeface="Twentieth Century"/>
                <a:hlinkClick r:id="rId4">
                  <a:extLst>
                    <a:ext uri="{A12FA001-AC4F-418D-AE19-62706E023703}">
                      <ahyp:hlinkClr xmlns:ahyp="http://schemas.microsoft.com/office/drawing/2018/hyperlinkcolor" val="tx"/>
                    </a:ext>
                  </a:extLst>
                </a:hlinkClick>
              </a:rPr>
              <a:t>magnygym.facturation@gmail.com</a:t>
            </a:r>
            <a:r>
              <a:rPr lang="fr-CA" sz="1800" b="0" i="0" u="none" strike="noStrike" cap="none" dirty="0">
                <a:solidFill>
                  <a:schemeClr val="dk1"/>
                </a:solidFill>
                <a:latin typeface="+mn-lt"/>
                <a:ea typeface="Twentieth Century"/>
                <a:cs typeface="Twentieth Century"/>
                <a:sym typeface="Twentieth Century"/>
              </a:rPr>
              <a:t>	</a:t>
            </a:r>
            <a:endParaRPr sz="1400" b="0" i="0" u="none" strike="noStrike" cap="none" dirty="0">
              <a:solidFill>
                <a:srgbClr val="000000"/>
              </a:solidFill>
              <a:latin typeface="+mn-lt"/>
              <a:ea typeface="Arial"/>
              <a:cs typeface="Arial"/>
              <a:sym typeface="Arial"/>
            </a:endParaRPr>
          </a:p>
        </p:txBody>
      </p:sp>
      <p:sp>
        <p:nvSpPr>
          <p:cNvPr id="160" name="Google Shape;160;p5"/>
          <p:cNvSpPr txBox="1"/>
          <p:nvPr/>
        </p:nvSpPr>
        <p:spPr>
          <a:xfrm>
            <a:off x="232965" y="3954165"/>
            <a:ext cx="11587121" cy="2706355"/>
          </a:xfrm>
          <a:prstGeom prst="rect">
            <a:avLst/>
          </a:prstGeom>
          <a:solidFill>
            <a:srgbClr val="CCFF99"/>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17780" lvl="0" indent="0" algn="l" rtl="0">
              <a:lnSpc>
                <a:spcPct val="100000"/>
              </a:lnSpc>
              <a:spcBef>
                <a:spcPts val="0"/>
              </a:spcBef>
              <a:spcAft>
                <a:spcPts val="0"/>
              </a:spcAft>
              <a:buClr>
                <a:srgbClr val="000000"/>
              </a:buClr>
              <a:buSzPts val="2400"/>
              <a:buFont typeface="Arial"/>
              <a:buNone/>
            </a:pPr>
            <a:r>
              <a:rPr lang="fr-CA" sz="2400" b="1" i="1" u="sng" strike="noStrike" cap="none" dirty="0">
                <a:solidFill>
                  <a:schemeClr val="dk1"/>
                </a:solidFill>
                <a:latin typeface="+mn-lt"/>
                <a:ea typeface="Twentieth Century"/>
                <a:cs typeface="Twentieth Century"/>
                <a:sym typeface="Twentieth Century"/>
              </a:rPr>
              <a:t>COMMUNICATIONS</a:t>
            </a:r>
            <a:endParaRPr sz="2400" b="0" i="0" u="none" strike="noStrike" cap="none" dirty="0">
              <a:solidFill>
                <a:schemeClr val="dk1"/>
              </a:solidFill>
              <a:latin typeface="+mn-lt"/>
              <a:ea typeface="Twentieth Century"/>
              <a:cs typeface="Twentieth Century"/>
              <a:sym typeface="Twentieth Century"/>
            </a:endParaRPr>
          </a:p>
          <a:p>
            <a:pPr marL="0" marR="1778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chemeClr val="dk1"/>
                </a:solidFill>
                <a:latin typeface="+mn-lt"/>
                <a:ea typeface="Twentieth Century"/>
                <a:cs typeface="Twentieth Century"/>
                <a:sym typeface="Twentieth Century"/>
              </a:rPr>
              <a:t>Nous communiquerons principalement avec vous </a:t>
            </a:r>
            <a:r>
              <a:rPr lang="fr-CA" sz="2000" b="1" i="0" u="none" strike="noStrike" cap="none" dirty="0">
                <a:solidFill>
                  <a:schemeClr val="dk1"/>
                </a:solidFill>
                <a:latin typeface="+mn-lt"/>
                <a:ea typeface="Twentieth Century"/>
                <a:cs typeface="Twentieth Century"/>
                <a:sym typeface="Twentieth Century"/>
              </a:rPr>
              <a:t>par courriel</a:t>
            </a:r>
            <a:r>
              <a:rPr lang="fr-CA" sz="2000" b="0" i="0" u="none" strike="noStrike" cap="none" dirty="0">
                <a:solidFill>
                  <a:schemeClr val="dk1"/>
                </a:solidFill>
                <a:latin typeface="+mn-lt"/>
                <a:ea typeface="Twentieth Century"/>
                <a:cs typeface="Twentieth Century"/>
                <a:sym typeface="Twentieth Century"/>
              </a:rPr>
              <a:t>. Assurez-vous de les </a:t>
            </a:r>
            <a:r>
              <a:rPr lang="fr-CA" sz="2000" b="1" i="0" u="none" strike="noStrike" cap="none" dirty="0">
                <a:solidFill>
                  <a:schemeClr val="dk1"/>
                </a:solidFill>
                <a:latin typeface="+mn-lt"/>
                <a:ea typeface="Twentieth Century"/>
                <a:cs typeface="Twentieth Century"/>
                <a:sym typeface="Twentieth Century"/>
              </a:rPr>
              <a:t>consulter régulièrement</a:t>
            </a:r>
            <a:r>
              <a:rPr lang="fr-CA" sz="2000" b="0" i="0" u="none" strike="noStrike" cap="none" dirty="0">
                <a:solidFill>
                  <a:schemeClr val="dk1"/>
                </a:solidFill>
                <a:latin typeface="+mn-lt"/>
                <a:ea typeface="Twentieth Century"/>
                <a:cs typeface="Twentieth Century"/>
                <a:sym typeface="Twentieth Century"/>
              </a:rPr>
              <a:t>!</a:t>
            </a:r>
            <a:endParaRPr sz="2000" b="0" i="0" u="none" strike="noStrike" cap="none" dirty="0">
              <a:solidFill>
                <a:schemeClr val="dk1"/>
              </a:solidFill>
              <a:latin typeface="+mn-lt"/>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2000"/>
              <a:buFont typeface="Arial"/>
              <a:buNone/>
            </a:pPr>
            <a:r>
              <a:rPr lang="fr-CA" sz="2000" b="0" i="0" u="none" strike="noStrike" cap="none" dirty="0">
                <a:solidFill>
                  <a:srgbClr val="000000"/>
                </a:solidFill>
                <a:latin typeface="+mn-lt"/>
                <a:ea typeface="Twentieth Century"/>
                <a:cs typeface="Twentieth Century"/>
                <a:sym typeface="Twentieth Century"/>
              </a:rPr>
              <a:t>Rejoignez</a:t>
            </a:r>
            <a:r>
              <a:rPr lang="fr-CA" sz="2000" b="1" i="0" u="none" strike="noStrike" cap="none" dirty="0">
                <a:solidFill>
                  <a:srgbClr val="000000"/>
                </a:solidFill>
                <a:latin typeface="+mn-lt"/>
                <a:ea typeface="Twentieth Century"/>
                <a:cs typeface="Twentieth Century"/>
                <a:sym typeface="Twentieth Century"/>
              </a:rPr>
              <a:t> </a:t>
            </a:r>
            <a:r>
              <a:rPr lang="fr-CA" sz="2000" b="0" i="0" u="none" strike="noStrike" cap="none" dirty="0">
                <a:solidFill>
                  <a:srgbClr val="000000"/>
                </a:solidFill>
                <a:latin typeface="+mn-lt"/>
                <a:ea typeface="Twentieth Century"/>
                <a:cs typeface="Twentieth Century"/>
                <a:sym typeface="Twentieth Century"/>
              </a:rPr>
              <a:t>le groupe privé </a:t>
            </a:r>
            <a:r>
              <a:rPr lang="fr-CA" sz="2000" b="0" i="1" u="none" strike="noStrike" cap="none" dirty="0">
                <a:solidFill>
                  <a:srgbClr val="000000"/>
                </a:solidFill>
                <a:latin typeface="+mn-lt"/>
                <a:ea typeface="Twentieth Century"/>
                <a:cs typeface="Twentieth Century"/>
                <a:sym typeface="Twentieth Century"/>
              </a:rPr>
              <a:t>Facebook Club Magny-Gym</a:t>
            </a:r>
            <a:r>
              <a:rPr lang="fr-CA" sz="2000" b="0" i="0" u="none" strike="noStrike" cap="none" dirty="0">
                <a:solidFill>
                  <a:srgbClr val="000000"/>
                </a:solidFill>
                <a:latin typeface="+mn-lt"/>
                <a:ea typeface="Twentieth Century"/>
                <a:cs typeface="Twentieth Century"/>
                <a:sym typeface="Twentieth Century"/>
              </a:rPr>
              <a:t> destiné aux parents et gymnastes du Club. Nous y publions tout au long de l’année de nombreuses informations intéressantes et importantes comme : rappels, modifications d’horaires, activités spéciales, etc.</a:t>
            </a:r>
            <a:endParaRPr sz="2000" b="0" i="0" u="none" strike="noStrike" cap="none" dirty="0">
              <a:solidFill>
                <a:srgbClr val="000000"/>
              </a:solidFill>
              <a:latin typeface="+mn-lt"/>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2000"/>
              <a:buFont typeface="Arial"/>
              <a:buNone/>
            </a:pPr>
            <a:r>
              <a:rPr lang="fr-CA" sz="2000" b="1" i="0" u="none" strike="noStrike" cap="none" dirty="0">
                <a:solidFill>
                  <a:srgbClr val="000000"/>
                </a:solidFill>
                <a:latin typeface="+mn-lt"/>
                <a:ea typeface="Twentieth Century"/>
                <a:cs typeface="Twentieth Century"/>
                <a:sym typeface="Twentieth Century"/>
              </a:rPr>
              <a:t>Vous avez une question?</a:t>
            </a:r>
            <a:r>
              <a:rPr lang="fr-CA" sz="2000" b="0" i="0" u="none" strike="noStrike" cap="none" dirty="0">
                <a:solidFill>
                  <a:srgbClr val="000000"/>
                </a:solidFill>
                <a:latin typeface="+mn-lt"/>
                <a:ea typeface="Twentieth Century"/>
                <a:cs typeface="Twentieth Century"/>
                <a:sym typeface="Twentieth Century"/>
              </a:rPr>
              <a:t> Consultez d’abord le site Internet </a:t>
            </a:r>
            <a:r>
              <a:rPr lang="fr-CA" sz="2000" b="0" i="0" u="sng" strike="noStrike" cap="none" dirty="0">
                <a:solidFill>
                  <a:schemeClr val="accent2"/>
                </a:solidFill>
                <a:latin typeface="+mn-lt"/>
                <a:ea typeface="Twentieth Century"/>
                <a:cs typeface="Twentieth Century"/>
                <a:sym typeface="Twentieth Century"/>
                <a:hlinkClick r:id="rId5">
                  <a:extLst>
                    <a:ext uri="{A12FA001-AC4F-418D-AE19-62706E023703}">
                      <ahyp:hlinkClr xmlns:ahyp="http://schemas.microsoft.com/office/drawing/2018/hyperlinkcolor" val="tx"/>
                    </a:ext>
                  </a:extLst>
                </a:hlinkClick>
              </a:rPr>
              <a:t>www.magnygym.com</a:t>
            </a:r>
            <a:endParaRPr sz="2000" b="0" i="0" u="sng" strike="noStrike" cap="none" dirty="0">
              <a:solidFill>
                <a:schemeClr val="accent2"/>
              </a:solidFill>
              <a:latin typeface="+mn-lt"/>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2000"/>
              <a:buFont typeface="Arial"/>
              <a:buNone/>
            </a:pPr>
            <a:r>
              <a:rPr lang="fr-CA" sz="2000" b="1" i="0" u="none" strike="noStrike" cap="none" dirty="0">
                <a:solidFill>
                  <a:srgbClr val="000000"/>
                </a:solidFill>
                <a:latin typeface="+mn-lt"/>
                <a:ea typeface="Twentieth Century"/>
                <a:cs typeface="Twentieth Century"/>
                <a:sym typeface="Twentieth Century"/>
              </a:rPr>
              <a:t>Vous n’avez pas trouvé la réponse</a:t>
            </a:r>
            <a:r>
              <a:rPr lang="fr-CA" sz="2000" b="0" i="0" u="none" strike="noStrike" cap="none" dirty="0">
                <a:solidFill>
                  <a:srgbClr val="000000"/>
                </a:solidFill>
                <a:latin typeface="+mn-lt"/>
                <a:ea typeface="Twentieth Century"/>
                <a:cs typeface="Twentieth Century"/>
                <a:sym typeface="Twentieth Century"/>
              </a:rPr>
              <a:t>? Écrivez-nous à </a:t>
            </a:r>
            <a:r>
              <a:rPr lang="fr-CA" sz="2000" b="0" i="0" u="sng" strike="noStrike" cap="none" dirty="0">
                <a:solidFill>
                  <a:schemeClr val="accent2"/>
                </a:solidFill>
                <a:latin typeface="+mn-lt"/>
                <a:ea typeface="Twentieth Century"/>
                <a:cs typeface="Twentieth Century"/>
                <a:sym typeface="Twentieth Century"/>
                <a:hlinkClick r:id="rId6">
                  <a:extLst>
                    <a:ext uri="{A12FA001-AC4F-418D-AE19-62706E023703}">
                      <ahyp:hlinkClr xmlns:ahyp="http://schemas.microsoft.com/office/drawing/2018/hyperlinkcolor" val="tx"/>
                    </a:ext>
                  </a:extLst>
                </a:hlinkClick>
              </a:rPr>
              <a:t>magnygym.info@gmail.com</a:t>
            </a:r>
            <a:endParaRPr sz="2000" b="0" i="0" u="sng" strike="noStrike" cap="none" dirty="0">
              <a:solidFill>
                <a:schemeClr val="accent2"/>
              </a:solidFill>
              <a:latin typeface="+mn-lt"/>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500"/>
              <a:buFont typeface="Arial"/>
              <a:buNone/>
            </a:pPr>
            <a:r>
              <a:rPr lang="fr-CA" sz="1500" b="0" i="0" u="sng" strike="noStrike" cap="none" dirty="0">
                <a:solidFill>
                  <a:schemeClr val="dk1"/>
                </a:solidFill>
                <a:latin typeface="+mn-lt"/>
                <a:ea typeface="Times New Roman"/>
                <a:cs typeface="Times New Roman"/>
                <a:sym typeface="Times New Roman"/>
              </a:rPr>
              <a:t>(Voir le résumé des moyens de communication à la fin du document)</a:t>
            </a:r>
            <a:endParaRPr sz="1500" b="0" i="0" u="none" strike="noStrike" cap="none" dirty="0">
              <a:solidFill>
                <a:schemeClr val="dk1"/>
              </a:solidFill>
              <a:latin typeface="+mn-lt"/>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7898A-E424-4C78-9B6D-EBAFD4F8FEE4}"/>
              </a:ext>
            </a:extLst>
          </p:cNvPr>
          <p:cNvSpPr>
            <a:spLocks noGrp="1"/>
          </p:cNvSpPr>
          <p:nvPr>
            <p:ph type="title"/>
          </p:nvPr>
        </p:nvSpPr>
        <p:spPr>
          <a:xfrm>
            <a:off x="782174" y="271471"/>
            <a:ext cx="9720072" cy="777725"/>
          </a:xfrm>
        </p:spPr>
        <p:txBody>
          <a:bodyPr/>
          <a:lstStyle/>
          <a:p>
            <a:r>
              <a:rPr lang="fr-CA" sz="2800" b="1" i="1" dirty="0">
                <a:effectLst/>
                <a:latin typeface="KG Second Chances Sketch"/>
                <a:ea typeface="Times New Roman" panose="02020603050405020304" pitchFamily="18" charset="0"/>
              </a:rPr>
              <a:t>BOUTIQUE</a:t>
            </a:r>
            <a:r>
              <a:rPr lang="fr-CA" sz="5400" b="1" i="1" dirty="0">
                <a:effectLst/>
                <a:latin typeface="KG Second Chances Sketch"/>
                <a:ea typeface="Times New Roman" panose="02020603050405020304" pitchFamily="18" charset="0"/>
              </a:rPr>
              <a:t> </a:t>
            </a:r>
            <a:r>
              <a:rPr lang="fr-CA" sz="4000" b="1" i="1" dirty="0">
                <a:effectLst/>
                <a:latin typeface="KG Second Chances Sketch"/>
                <a:ea typeface="Times New Roman" panose="02020603050405020304" pitchFamily="18" charset="0"/>
              </a:rPr>
              <a:t>GYM</a:t>
            </a:r>
            <a:endParaRPr lang="fr-CA" sz="4000" dirty="0"/>
          </a:p>
        </p:txBody>
      </p:sp>
      <p:sp>
        <p:nvSpPr>
          <p:cNvPr id="11" name="ZoneTexte 10">
            <a:extLst>
              <a:ext uri="{FF2B5EF4-FFF2-40B4-BE49-F238E27FC236}">
                <a16:creationId xmlns:a16="http://schemas.microsoft.com/office/drawing/2014/main" id="{5B410C7A-59DC-43F4-A1B9-95464E5A2FB1}"/>
              </a:ext>
            </a:extLst>
          </p:cNvPr>
          <p:cNvSpPr txBox="1"/>
          <p:nvPr/>
        </p:nvSpPr>
        <p:spPr>
          <a:xfrm>
            <a:off x="782174" y="1049196"/>
            <a:ext cx="10990556" cy="1805623"/>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fr-CA" sz="2000" b="1" i="1" dirty="0"/>
              <a:t>En inventaire :</a:t>
            </a:r>
          </a:p>
          <a:p>
            <a:pPr>
              <a:spcBef>
                <a:spcPts val="200"/>
              </a:spcBef>
            </a:pPr>
            <a:r>
              <a:rPr lang="fr-CA" sz="1400" i="1" dirty="0"/>
              <a:t>     (payable en argent</a:t>
            </a:r>
          </a:p>
          <a:p>
            <a:pPr>
              <a:spcBef>
                <a:spcPts val="200"/>
              </a:spcBef>
            </a:pPr>
            <a:r>
              <a:rPr lang="fr-CA" sz="1400" i="1" dirty="0"/>
              <a:t>          comptant)</a:t>
            </a:r>
          </a:p>
          <a:p>
            <a:pPr>
              <a:spcBef>
                <a:spcPts val="200"/>
              </a:spcBef>
            </a:pPr>
            <a:endParaRPr lang="fr-CA" sz="2000" b="1" i="1" dirty="0"/>
          </a:p>
          <a:p>
            <a:pPr lvl="1">
              <a:spcBef>
                <a:spcPts val="200"/>
              </a:spcBef>
            </a:pPr>
            <a:endParaRPr lang="fr-CA" sz="2000" b="1" i="1" dirty="0"/>
          </a:p>
          <a:p>
            <a:pPr lvl="0" algn="ctr">
              <a:spcBef>
                <a:spcPts val="200"/>
              </a:spcBef>
            </a:pPr>
            <a:endParaRPr lang="fr-CA" sz="1500" i="1" dirty="0"/>
          </a:p>
        </p:txBody>
      </p:sp>
      <p:cxnSp>
        <p:nvCxnSpPr>
          <p:cNvPr id="4" name="Connecteur droit 3">
            <a:extLst>
              <a:ext uri="{FF2B5EF4-FFF2-40B4-BE49-F238E27FC236}">
                <a16:creationId xmlns:a16="http://schemas.microsoft.com/office/drawing/2014/main" id="{642783E4-470A-42CB-A79B-416015FC2CAD}"/>
              </a:ext>
            </a:extLst>
          </p:cNvPr>
          <p:cNvCxnSpPr>
            <a:cxnSpLocks/>
          </p:cNvCxnSpPr>
          <p:nvPr/>
        </p:nvCxnSpPr>
        <p:spPr>
          <a:xfrm>
            <a:off x="606313" y="2632861"/>
            <a:ext cx="11013699"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itre 1">
            <a:extLst>
              <a:ext uri="{FF2B5EF4-FFF2-40B4-BE49-F238E27FC236}">
                <a16:creationId xmlns:a16="http://schemas.microsoft.com/office/drawing/2014/main" id="{066BB1C6-771E-49B2-9D6C-6ACD8247BD4D}"/>
              </a:ext>
            </a:extLst>
          </p:cNvPr>
          <p:cNvSpPr txBox="1">
            <a:spLocks/>
          </p:cNvSpPr>
          <p:nvPr/>
        </p:nvSpPr>
        <p:spPr>
          <a:xfrm>
            <a:off x="599781" y="2824633"/>
            <a:ext cx="10707129" cy="65519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fr-CA" sz="2500" b="1" i="1" u="sng" dirty="0">
                <a:latin typeface="+mn-lt"/>
                <a:ea typeface="Times New Roman" panose="02020603050405020304" pitchFamily="18" charset="0"/>
              </a:rPr>
              <a:t>PAYEZ PAR virement bancaire</a:t>
            </a:r>
            <a:endParaRPr lang="fr-CA" sz="2500" dirty="0">
              <a:latin typeface="+mn-lt"/>
            </a:endParaRPr>
          </a:p>
        </p:txBody>
      </p:sp>
      <p:graphicFrame>
        <p:nvGraphicFramePr>
          <p:cNvPr id="6" name="Tableau 12">
            <a:extLst>
              <a:ext uri="{FF2B5EF4-FFF2-40B4-BE49-F238E27FC236}">
                <a16:creationId xmlns:a16="http://schemas.microsoft.com/office/drawing/2014/main" id="{303FFB09-4BCA-6BBE-0D96-15329DE60271}"/>
              </a:ext>
            </a:extLst>
          </p:cNvPr>
          <p:cNvGraphicFramePr>
            <a:graphicFrameLocks noGrp="1"/>
          </p:cNvGraphicFramePr>
          <p:nvPr/>
        </p:nvGraphicFramePr>
        <p:xfrm>
          <a:off x="2651500" y="1147475"/>
          <a:ext cx="9121230" cy="1112520"/>
        </p:xfrm>
        <a:graphic>
          <a:graphicData uri="http://schemas.openxmlformats.org/drawingml/2006/table">
            <a:tbl>
              <a:tblPr firstRow="1" bandRow="1">
                <a:tableStyleId>{5C22544A-7EE6-4342-B048-85BDC9FD1C3A}</a:tableStyleId>
              </a:tblPr>
              <a:tblGrid>
                <a:gridCol w="3438659">
                  <a:extLst>
                    <a:ext uri="{9D8B030D-6E8A-4147-A177-3AD203B41FA5}">
                      <a16:colId xmlns:a16="http://schemas.microsoft.com/office/drawing/2014/main" val="1315309300"/>
                    </a:ext>
                  </a:extLst>
                </a:gridCol>
                <a:gridCol w="5682571">
                  <a:extLst>
                    <a:ext uri="{9D8B030D-6E8A-4147-A177-3AD203B41FA5}">
                      <a16:colId xmlns:a16="http://schemas.microsoft.com/office/drawing/2014/main" val="1982221037"/>
                    </a:ext>
                  </a:extLst>
                </a:gridCol>
              </a:tblGrid>
              <a:tr h="370840">
                <a:tc>
                  <a:txBody>
                    <a:bodyPr/>
                    <a:lstStyle/>
                    <a:p>
                      <a:r>
                        <a:rPr lang="fr-CA" sz="1800" dirty="0">
                          <a:solidFill>
                            <a:schemeClr val="tx1"/>
                          </a:solidFill>
                        </a:rPr>
                        <a:t>Tape : 4,00 $</a:t>
                      </a:r>
                    </a:p>
                  </a:txBody>
                  <a:tcPr>
                    <a:solidFill>
                      <a:schemeClr val="accent1">
                        <a:lumMod val="75000"/>
                      </a:schemeClr>
                    </a:solidFill>
                  </a:tcPr>
                </a:tc>
                <a:tc>
                  <a:txBody>
                    <a:bodyPr/>
                    <a:lstStyle/>
                    <a:p>
                      <a:r>
                        <a:rPr lang="fr-CA" sz="1800" dirty="0">
                          <a:solidFill>
                            <a:schemeClr val="tx1"/>
                          </a:solidFill>
                        </a:rPr>
                        <a:t>Bloc de magnésium (craie pour barres): 3,00 $</a:t>
                      </a:r>
                    </a:p>
                  </a:txBody>
                  <a:tcPr>
                    <a:solidFill>
                      <a:schemeClr val="accent1">
                        <a:lumMod val="75000"/>
                      </a:schemeClr>
                    </a:solidFill>
                  </a:tcPr>
                </a:tc>
                <a:extLst>
                  <a:ext uri="{0D108BD9-81ED-4DB2-BD59-A6C34878D82A}">
                    <a16:rowId xmlns:a16="http://schemas.microsoft.com/office/drawing/2014/main" val="1540319867"/>
                  </a:ext>
                </a:extLst>
              </a:tr>
              <a:tr h="370840">
                <a:tc>
                  <a:txBody>
                    <a:bodyPr/>
                    <a:lstStyle/>
                    <a:p>
                      <a:r>
                        <a:rPr lang="fr-CA" b="1" dirty="0"/>
                        <a:t>Épinglette </a:t>
                      </a:r>
                      <a:r>
                        <a:rPr lang="fr-CA" b="1" i="1" dirty="0"/>
                        <a:t>Magny-Gym</a:t>
                      </a:r>
                      <a:r>
                        <a:rPr lang="fr-CA" b="1" dirty="0"/>
                        <a:t> : 3,25 $</a:t>
                      </a:r>
                    </a:p>
                  </a:txBody>
                  <a:tcPr>
                    <a:solidFill>
                      <a:schemeClr val="accent1">
                        <a:lumMod val="60000"/>
                        <a:lumOff val="40000"/>
                      </a:schemeClr>
                    </a:solidFill>
                  </a:tcPr>
                </a:tc>
                <a:tc>
                  <a:txBody>
                    <a:bodyPr/>
                    <a:lstStyle/>
                    <a:p>
                      <a:r>
                        <a:rPr lang="fr-CA" b="1" dirty="0"/>
                        <a:t>Protège-mains : 75,00 $ (à velcro)</a:t>
                      </a:r>
                    </a:p>
                  </a:txBody>
                  <a:tcPr>
                    <a:solidFill>
                      <a:schemeClr val="accent1">
                        <a:lumMod val="60000"/>
                        <a:lumOff val="40000"/>
                      </a:schemeClr>
                    </a:solidFill>
                  </a:tcPr>
                </a:tc>
                <a:extLst>
                  <a:ext uri="{0D108BD9-81ED-4DB2-BD59-A6C34878D82A}">
                    <a16:rowId xmlns:a16="http://schemas.microsoft.com/office/drawing/2014/main" val="2309959585"/>
                  </a:ext>
                </a:extLst>
              </a:tr>
              <a:tr h="370840">
                <a:tc>
                  <a:txBody>
                    <a:bodyPr/>
                    <a:lstStyle/>
                    <a:p>
                      <a:r>
                        <a:rPr lang="fr-CA" b="1" dirty="0" err="1"/>
                        <a:t>Gelpack</a:t>
                      </a:r>
                      <a:r>
                        <a:rPr lang="fr-CA" b="1" dirty="0"/>
                        <a:t> </a:t>
                      </a:r>
                      <a:r>
                        <a:rPr lang="fr-CA" b="1" i="1" dirty="0"/>
                        <a:t>Magny-Gym</a:t>
                      </a:r>
                      <a:r>
                        <a:rPr lang="fr-CA" b="1" dirty="0"/>
                        <a:t> : 6,00 $</a:t>
                      </a:r>
                    </a:p>
                  </a:txBody>
                  <a:tcPr>
                    <a:solidFill>
                      <a:schemeClr val="accent1">
                        <a:lumMod val="40000"/>
                        <a:lumOff val="60000"/>
                      </a:schemeClr>
                    </a:solidFill>
                  </a:tcPr>
                </a:tc>
                <a:tc>
                  <a:txBody>
                    <a:bodyPr/>
                    <a:lstStyle/>
                    <a:p>
                      <a:r>
                        <a:rPr lang="fr-CA" b="1" dirty="0"/>
                        <a:t>Poignets élastiques : 10,00 $/12,00$ (selon le modèle)</a:t>
                      </a:r>
                    </a:p>
                  </a:txBody>
                  <a:tcPr>
                    <a:solidFill>
                      <a:schemeClr val="accent1">
                        <a:lumMod val="40000"/>
                        <a:lumOff val="60000"/>
                      </a:schemeClr>
                    </a:solidFill>
                  </a:tcPr>
                </a:tc>
                <a:extLst>
                  <a:ext uri="{0D108BD9-81ED-4DB2-BD59-A6C34878D82A}">
                    <a16:rowId xmlns:a16="http://schemas.microsoft.com/office/drawing/2014/main" val="3644317528"/>
                  </a:ext>
                </a:extLst>
              </a:tr>
            </a:tbl>
          </a:graphicData>
        </a:graphic>
      </p:graphicFrame>
      <p:sp>
        <p:nvSpPr>
          <p:cNvPr id="8" name="Rectangle 7">
            <a:extLst>
              <a:ext uri="{FF2B5EF4-FFF2-40B4-BE49-F238E27FC236}">
                <a16:creationId xmlns:a16="http://schemas.microsoft.com/office/drawing/2014/main" id="{6919B5EA-B076-2385-2B38-F1BC6263ACA2}"/>
              </a:ext>
            </a:extLst>
          </p:cNvPr>
          <p:cNvSpPr/>
          <p:nvPr/>
        </p:nvSpPr>
        <p:spPr>
          <a:xfrm>
            <a:off x="419270" y="709473"/>
            <a:ext cx="439712" cy="1373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Zone de texte 21">
            <a:extLst>
              <a:ext uri="{FF2B5EF4-FFF2-40B4-BE49-F238E27FC236}">
                <a16:creationId xmlns:a16="http://schemas.microsoft.com/office/drawing/2014/main" id="{03C70CCC-7F6D-381D-1DC7-ADC36E26A33A}"/>
              </a:ext>
            </a:extLst>
          </p:cNvPr>
          <p:cNvSpPr txBox="1"/>
          <p:nvPr/>
        </p:nvSpPr>
        <p:spPr>
          <a:xfrm>
            <a:off x="606312" y="3435874"/>
            <a:ext cx="11231078" cy="288428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76213" indent="-176213">
              <a:spcAft>
                <a:spcPts val="595"/>
              </a:spcAft>
              <a:buFont typeface="Arial" panose="020B0604020202020204" pitchFamily="34" charset="0"/>
              <a:buChar char="•"/>
              <a:tabLst>
                <a:tab pos="176213" algn="l"/>
              </a:tabLst>
            </a:pPr>
            <a:r>
              <a:rPr lang="fr-CA" sz="2800" b="1" u="none" strike="noStrike" dirty="0">
                <a:effectLst/>
                <a:ea typeface="Times New Roman" panose="02020603050405020304" pitchFamily="18" charset="0"/>
              </a:rPr>
              <a:t>Virement bancaire idéalement via ACCÈS D </a:t>
            </a:r>
          </a:p>
          <a:p>
            <a:pPr marL="540385" indent="-90805">
              <a:spcAft>
                <a:spcPts val="300"/>
              </a:spcAft>
            </a:pPr>
            <a:r>
              <a:rPr lang="fr-CA" sz="100" dirty="0">
                <a:effectLst/>
                <a:latin typeface="Times New Roman" panose="02020603050405020304" pitchFamily="18" charset="0"/>
                <a:ea typeface="Times New Roman" panose="02020603050405020304" pitchFamily="18" charset="0"/>
              </a:rPr>
              <a:t> </a:t>
            </a:r>
            <a:endParaRPr lang="fr-CA" sz="1200" dirty="0">
              <a:effectLst/>
              <a:latin typeface="Times New Roman" panose="02020603050405020304" pitchFamily="18" charset="0"/>
              <a:ea typeface="Times New Roman" panose="02020603050405020304" pitchFamily="18" charset="0"/>
            </a:endParaRPr>
          </a:p>
          <a:p>
            <a:pPr marL="176213" indent="-176213">
              <a:spcAft>
                <a:spcPts val="595"/>
              </a:spcAft>
              <a:buFont typeface="Arial" panose="020B0604020202020204" pitchFamily="34" charset="0"/>
              <a:buChar char="•"/>
              <a:tabLst>
                <a:tab pos="176213" algn="l"/>
              </a:tabLst>
            </a:pPr>
            <a:r>
              <a:rPr lang="fr-CA" sz="2400" b="1" u="none" strike="noStrike" dirty="0">
                <a:effectLst/>
                <a:ea typeface="Times New Roman" panose="02020603050405020304" pitchFamily="18" charset="0"/>
              </a:rPr>
              <a:t>Virement INTERAC accepté (</a:t>
            </a:r>
            <a:r>
              <a:rPr lang="fr-CA" sz="2400" u="none" strike="noStrike" dirty="0">
                <a:effectLst/>
                <a:ea typeface="Times New Roman" panose="02020603050405020304" pitchFamily="18" charset="0"/>
              </a:rPr>
              <a:t>même</a:t>
            </a:r>
            <a:r>
              <a:rPr lang="fr-CA" sz="2400" b="1" u="none" strike="noStrike" dirty="0">
                <a:effectLst/>
                <a:ea typeface="Times New Roman" panose="02020603050405020304" pitchFamily="18" charset="0"/>
              </a:rPr>
              <a:t> </a:t>
            </a:r>
            <a:r>
              <a:rPr lang="fr-CA" sz="2400" b="0" i="0" dirty="0">
                <a:solidFill>
                  <a:srgbClr val="050505"/>
                </a:solidFill>
                <a:effectLst/>
              </a:rPr>
              <a:t>pour ceux qui ne sont pas avec Desjardins).</a:t>
            </a:r>
          </a:p>
          <a:p>
            <a:pPr marL="176213" indent="-176213">
              <a:buFont typeface="Arial" panose="020B0604020202020204" pitchFamily="34" charset="0"/>
              <a:buChar char="•"/>
              <a:tabLst>
                <a:tab pos="176213" algn="l"/>
              </a:tabLst>
            </a:pPr>
            <a:r>
              <a:rPr lang="fr-CA" sz="2400" dirty="0">
                <a:solidFill>
                  <a:srgbClr val="050505"/>
                </a:solidFill>
              </a:rPr>
              <a:t>U</a:t>
            </a:r>
            <a:r>
              <a:rPr lang="fr-CA" sz="2400" b="0" i="0" dirty="0">
                <a:solidFill>
                  <a:srgbClr val="050505"/>
                </a:solidFill>
                <a:effectLst/>
              </a:rPr>
              <a:t>tilisez </a:t>
            </a:r>
            <a:r>
              <a:rPr lang="fr-CA" sz="2400" b="1" i="0" dirty="0">
                <a:solidFill>
                  <a:srgbClr val="050505"/>
                </a:solidFill>
                <a:effectLst/>
              </a:rPr>
              <a:t>seulement</a:t>
            </a:r>
            <a:r>
              <a:rPr lang="fr-CA" sz="2400" b="0" i="0" dirty="0">
                <a:solidFill>
                  <a:srgbClr val="050505"/>
                </a:solidFill>
                <a:effectLst/>
              </a:rPr>
              <a:t> l'adresse courriel </a:t>
            </a:r>
            <a:r>
              <a:rPr lang="fr-CA" sz="2000" b="1" i="0" dirty="0">
                <a:solidFill>
                  <a:srgbClr val="0E18E4"/>
                </a:solidFill>
                <a:effectLst/>
                <a:latin typeface="Segoe UI Historic" panose="020B0502040204020203" pitchFamily="34" charset="0"/>
                <a:hlinkClick r:id="rId2">
                  <a:extLst>
                    <a:ext uri="{A12FA001-AC4F-418D-AE19-62706E023703}">
                      <ahyp:hlinkClr xmlns:ahyp="http://schemas.microsoft.com/office/drawing/2018/hyperlinkcolor" val="tx"/>
                    </a:ext>
                  </a:extLst>
                </a:hlinkClick>
              </a:rPr>
              <a:t>magnygym.info@gmail.com</a:t>
            </a:r>
            <a:endParaRPr lang="fr-CA" sz="2000" b="1" dirty="0">
              <a:solidFill>
                <a:srgbClr val="0E18E4"/>
              </a:solidFill>
              <a:latin typeface="Segoe UI Historic" panose="020B0502040204020203" pitchFamily="34" charset="0"/>
            </a:endParaRPr>
          </a:p>
          <a:p>
            <a:pPr>
              <a:tabLst>
                <a:tab pos="176213" algn="l"/>
              </a:tabLst>
            </a:pPr>
            <a:r>
              <a:rPr lang="fr-CA" sz="2000" b="1" i="1" dirty="0">
                <a:solidFill>
                  <a:srgbClr val="0E18E4"/>
                </a:solidFill>
                <a:effectLst/>
                <a:latin typeface="Segoe UI Historic" panose="020B0502040204020203" pitchFamily="34" charset="0"/>
              </a:rPr>
              <a:t>		             </a:t>
            </a:r>
            <a:r>
              <a:rPr lang="fr-CA" sz="2000" b="1" i="1" dirty="0">
                <a:solidFill>
                  <a:schemeClr val="tx1"/>
                </a:solidFill>
                <a:effectLst/>
                <a:latin typeface="Segoe UI Historic" panose="020B0502040204020203" pitchFamily="34" charset="0"/>
              </a:rPr>
              <a:t>Q</a:t>
            </a:r>
            <a:r>
              <a:rPr lang="fr-CA" sz="2000" b="1" i="1" dirty="0">
                <a:solidFill>
                  <a:schemeClr val="tx1"/>
                </a:solidFill>
                <a:latin typeface="Segoe UI Historic" panose="020B0502040204020203" pitchFamily="34" charset="0"/>
              </a:rPr>
              <a:t>uestion = Quel sport ?            Réponse = Gymnastique</a:t>
            </a:r>
          </a:p>
          <a:p>
            <a:endParaRPr lang="fr-CA" sz="200" b="1" dirty="0">
              <a:solidFill>
                <a:srgbClr val="0E18E4"/>
              </a:solidFill>
              <a:effectLst/>
              <a:ea typeface="Times New Roman" panose="02020603050405020304" pitchFamily="18" charset="0"/>
            </a:endParaRPr>
          </a:p>
          <a:p>
            <a:r>
              <a:rPr lang="fr-CA" sz="2000" b="1" u="sng" dirty="0">
                <a:solidFill>
                  <a:srgbClr val="FF00FF"/>
                </a:solidFill>
                <a:effectLst/>
                <a:ea typeface="Times New Roman" panose="02020603050405020304" pitchFamily="18" charset="0"/>
              </a:rPr>
              <a:t>***PENSEZ À INDIQUER LE # DE FACTURE OU LE PRÉNOM DE L’ENFANT!***</a:t>
            </a:r>
            <a:endParaRPr lang="fr-CA" sz="600" b="1" u="none" strike="noStrike" dirty="0">
              <a:solidFill>
                <a:srgbClr val="FF00FF"/>
              </a:solidFill>
              <a:effectLst/>
              <a:ea typeface="Times New Roman" panose="02020603050405020304" pitchFamily="18" charset="0"/>
            </a:endParaRPr>
          </a:p>
          <a:p>
            <a:pPr>
              <a:spcAft>
                <a:spcPts val="595"/>
              </a:spcAft>
            </a:pPr>
            <a:r>
              <a:rPr lang="fr-CA" sz="2000" b="1" dirty="0">
                <a:ea typeface="Times New Roman" panose="02020603050405020304" pitchFamily="18" charset="0"/>
              </a:rPr>
              <a:t>Voici les informations dont vous avez besoin:</a:t>
            </a:r>
          </a:p>
          <a:p>
            <a:pPr>
              <a:spcAft>
                <a:spcPts val="595"/>
              </a:spcAft>
            </a:pPr>
            <a:endParaRPr lang="fr-CA" b="1" u="none" strike="noStrike" dirty="0">
              <a:effectLst/>
              <a:ea typeface="Times New Roman" panose="02020603050405020304" pitchFamily="18" charset="0"/>
            </a:endParaRPr>
          </a:p>
          <a:p>
            <a:pPr algn="just">
              <a:spcAft>
                <a:spcPts val="595"/>
              </a:spcAft>
            </a:pPr>
            <a:r>
              <a:rPr lang="fr-CA" dirty="0">
                <a:effectLst/>
                <a:ea typeface="Times New Roman" panose="02020603050405020304" pitchFamily="18" charset="0"/>
              </a:rPr>
              <a:t> </a:t>
            </a:r>
            <a:r>
              <a:rPr lang="fr-CA" dirty="0">
                <a:ea typeface="Times New Roman" panose="02020603050405020304" pitchFamily="18" charset="0"/>
              </a:rPr>
              <a:t>N'hésitez pas à nous contacter si vous avez des questions</a:t>
            </a:r>
            <a:r>
              <a:rPr lang="fr-CA" sz="1100" dirty="0">
                <a:latin typeface="Times New Roman" panose="02020603050405020304" pitchFamily="18" charset="0"/>
                <a:ea typeface="Times New Roman" panose="02020603050405020304" pitchFamily="18" charset="0"/>
              </a:rPr>
              <a:t>.</a:t>
            </a:r>
            <a:endParaRPr lang="fr-CA" dirty="0">
              <a:effectLst/>
              <a:ea typeface="Times New Roman" panose="02020603050405020304" pitchFamily="18" charset="0"/>
            </a:endParaRPr>
          </a:p>
          <a:p>
            <a:pPr algn="just">
              <a:spcAft>
                <a:spcPts val="595"/>
              </a:spcAft>
            </a:pPr>
            <a:r>
              <a:rPr lang="fr-CA" sz="1100" dirty="0">
                <a:effectLst/>
                <a:latin typeface="Times New Roman" panose="02020603050405020304" pitchFamily="18" charset="0"/>
                <a:ea typeface="Times New Roman" panose="02020603050405020304" pitchFamily="18" charset="0"/>
              </a:rPr>
              <a:t>	</a:t>
            </a:r>
            <a:endParaRPr lang="fr-CA" sz="1200" dirty="0">
              <a:effectLst/>
              <a:latin typeface="Times New Roman" panose="02020603050405020304" pitchFamily="18" charset="0"/>
              <a:ea typeface="Times New Roman" panose="02020603050405020304" pitchFamily="18" charset="0"/>
            </a:endParaRPr>
          </a:p>
          <a:p>
            <a:pPr>
              <a:spcAft>
                <a:spcPts val="595"/>
              </a:spcAft>
            </a:pPr>
            <a:r>
              <a:rPr lang="fr-CA" sz="1200" dirty="0">
                <a:effectLst/>
                <a:latin typeface="Times New Roman" panose="02020603050405020304" pitchFamily="18" charset="0"/>
                <a:ea typeface="Times New Roman" panose="02020603050405020304" pitchFamily="18" charset="0"/>
              </a:rPr>
              <a:t> </a:t>
            </a:r>
          </a:p>
        </p:txBody>
      </p:sp>
      <p:graphicFrame>
        <p:nvGraphicFramePr>
          <p:cNvPr id="10" name="Tableau 11">
            <a:extLst>
              <a:ext uri="{FF2B5EF4-FFF2-40B4-BE49-F238E27FC236}">
                <a16:creationId xmlns:a16="http://schemas.microsoft.com/office/drawing/2014/main" id="{AA738C7E-633D-B868-A4A7-7C274549C49D}"/>
              </a:ext>
            </a:extLst>
          </p:cNvPr>
          <p:cNvGraphicFramePr>
            <a:graphicFrameLocks noGrp="1"/>
          </p:cNvGraphicFramePr>
          <p:nvPr/>
        </p:nvGraphicFramePr>
        <p:xfrm>
          <a:off x="693336" y="5814575"/>
          <a:ext cx="8127999" cy="412938"/>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09688948"/>
                    </a:ext>
                  </a:extLst>
                </a:gridCol>
                <a:gridCol w="2709333">
                  <a:extLst>
                    <a:ext uri="{9D8B030D-6E8A-4147-A177-3AD203B41FA5}">
                      <a16:colId xmlns:a16="http://schemas.microsoft.com/office/drawing/2014/main" val="764642610"/>
                    </a:ext>
                  </a:extLst>
                </a:gridCol>
                <a:gridCol w="2709333">
                  <a:extLst>
                    <a:ext uri="{9D8B030D-6E8A-4147-A177-3AD203B41FA5}">
                      <a16:colId xmlns:a16="http://schemas.microsoft.com/office/drawing/2014/main" val="2901709553"/>
                    </a:ext>
                  </a:extLst>
                </a:gridCol>
              </a:tblGrid>
              <a:tr h="412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effectLst/>
                          <a:ea typeface="Times New Roman" panose="02020603050405020304" pitchFamily="18" charset="0"/>
                        </a:rPr>
                        <a:t>Transit : 20108</a:t>
                      </a:r>
                      <a:endParaRPr lang="fr-CA" dirty="0">
                        <a:solidFill>
                          <a:srgbClr val="0070C0"/>
                        </a:solidFill>
                        <a:effectLst/>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effectLst/>
                          <a:ea typeface="Times New Roman" panose="02020603050405020304" pitchFamily="18" charset="0"/>
                        </a:rPr>
                        <a:t>Institution : 815</a:t>
                      </a:r>
                      <a:endParaRPr lang="fr-CA" dirty="0">
                        <a:solidFill>
                          <a:srgbClr val="0070C0"/>
                        </a:solidFill>
                        <a:effectLst/>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effectLst/>
                          <a:ea typeface="Times New Roman" panose="02020603050405020304" pitchFamily="18" charset="0"/>
                        </a:rPr>
                        <a:t>Folio : 0176743</a:t>
                      </a:r>
                      <a:endParaRPr lang="fr-CA" dirty="0">
                        <a:solidFill>
                          <a:srgbClr val="0070C0"/>
                        </a:solidFill>
                        <a:effectLst/>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803208850"/>
                  </a:ext>
                </a:extLst>
              </a:tr>
            </a:tbl>
          </a:graphicData>
        </a:graphic>
      </p:graphicFrame>
    </p:spTree>
    <p:extLst>
      <p:ext uri="{BB962C8B-B14F-4D97-AF65-F5344CB8AC3E}">
        <p14:creationId xmlns:p14="http://schemas.microsoft.com/office/powerpoint/2010/main" val="425388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9"/>
          <p:cNvSpPr/>
          <p:nvPr/>
        </p:nvSpPr>
        <p:spPr>
          <a:xfrm>
            <a:off x="0" y="0"/>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96" name="Google Shape;196;p9"/>
          <p:cNvSpPr txBox="1"/>
          <p:nvPr/>
        </p:nvSpPr>
        <p:spPr>
          <a:xfrm>
            <a:off x="683491" y="697346"/>
            <a:ext cx="10770572" cy="5510949"/>
          </a:xfrm>
          <a:prstGeom prst="rect">
            <a:avLst/>
          </a:prstGeom>
          <a:solidFill>
            <a:srgbClr val="D3EBD9"/>
          </a:solidFill>
          <a:ln w="9525" cap="flat" cmpd="sng">
            <a:solidFill>
              <a:srgbClr val="000000"/>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17780" lvl="0" indent="0" algn="ctr" rtl="0">
              <a:lnSpc>
                <a:spcPct val="100000"/>
              </a:lnSpc>
              <a:spcBef>
                <a:spcPts val="0"/>
              </a:spcBef>
              <a:spcAft>
                <a:spcPts val="0"/>
              </a:spcAft>
              <a:buClr>
                <a:srgbClr val="000000"/>
              </a:buClr>
              <a:buSzPts val="2400"/>
              <a:buFont typeface="Arial"/>
              <a:buNone/>
            </a:pPr>
            <a:r>
              <a:rPr lang="fr-CA" sz="2400" b="1" i="1" u="sng" strike="noStrike" cap="none" dirty="0">
                <a:solidFill>
                  <a:schemeClr val="dk1"/>
                </a:solidFill>
                <a:latin typeface="Times New Roman" panose="02020603050405020304" pitchFamily="18" charset="0"/>
                <a:ea typeface="Twentieth Century"/>
                <a:cs typeface="Times New Roman" panose="02020603050405020304" pitchFamily="18" charset="0"/>
                <a:sym typeface="Twentieth Century"/>
              </a:rPr>
              <a:t>QUELQUES RÈGLES DE VIE</a:t>
            </a:r>
            <a:endParaRPr sz="2400" b="0" i="0" u="none" strike="noStrike" cap="none" dirty="0">
              <a:solidFill>
                <a:schemeClr val="dk1"/>
              </a:solidFill>
              <a:latin typeface="Times New Roman" panose="02020603050405020304" pitchFamily="18" charset="0"/>
              <a:ea typeface="Twentieth Century"/>
              <a:cs typeface="Times New Roman" panose="02020603050405020304" pitchFamily="18" charset="0"/>
              <a:sym typeface="Twentieth Century"/>
            </a:endParaRPr>
          </a:p>
          <a:p>
            <a:pPr marL="0" marR="17780" lvl="0" indent="0" algn="l" rtl="0">
              <a:lnSpc>
                <a:spcPct val="100000"/>
              </a:lnSpc>
              <a:spcBef>
                <a:spcPts val="600"/>
              </a:spcBef>
              <a:spcAft>
                <a:spcPts val="0"/>
              </a:spcAft>
              <a:buClr>
                <a:srgbClr val="000000"/>
              </a:buClr>
              <a:buSzPts val="1800"/>
              <a:buFont typeface="Arial"/>
              <a:buNone/>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Nous souhaitons la collaboration des parents afin que chaque gymnaste :</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respecte l’horaire de ses cours;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soit allé à la toilette avant le début du cours;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porte déjà ses vêtements de gym à son arrivée au cours et </a:t>
            </a:r>
            <a:r>
              <a:rPr lang="fr-CA" dirty="0">
                <a:solidFill>
                  <a:schemeClr val="dk1"/>
                </a:solidFill>
                <a:latin typeface="Times New Roman" panose="02020603050405020304" pitchFamily="18" charset="0"/>
                <a:ea typeface="Times New Roman"/>
                <a:cs typeface="Times New Roman" panose="02020603050405020304" pitchFamily="18" charset="0"/>
                <a:sym typeface="Times New Roman"/>
              </a:rPr>
              <a:t>les enlève </a:t>
            </a: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seulement à son arrivée à la maison (cela rend la vie plus </a:t>
            </a:r>
            <a:r>
              <a:rPr lang="fr-CA" dirty="0">
                <a:sym typeface="Times New Roman"/>
              </a:rPr>
              <a:t>facile dans</a:t>
            </a: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 notre petit vestiaire);</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a les cheveux bien attachés;</a:t>
            </a:r>
          </a:p>
          <a:p>
            <a:pPr marL="273050" marR="17780" lvl="0" algn="l" rtl="0">
              <a:lnSpc>
                <a:spcPct val="100000"/>
              </a:lnSpc>
              <a:spcBef>
                <a:spcPts val="300"/>
              </a:spcBef>
              <a:spcAft>
                <a:spcPts val="0"/>
              </a:spcAft>
              <a:buClr>
                <a:schemeClr val="dk1"/>
              </a:buClr>
              <a:buSzPts val="1800"/>
            </a:pPr>
            <a:r>
              <a:rPr lang="fr-CA" b="1" dirty="0">
                <a:solidFill>
                  <a:srgbClr val="1C6294"/>
                </a:solidFill>
                <a:latin typeface="Times New Roman" panose="02020603050405020304" pitchFamily="18" charset="0"/>
                <a:ea typeface="Times New Roman"/>
                <a:cs typeface="Times New Roman" panose="02020603050405020304" pitchFamily="18" charset="0"/>
                <a:sym typeface="Times New Roman"/>
              </a:rPr>
              <a:t>P</a:t>
            </a:r>
            <a:r>
              <a:rPr lang="fr-CA" b="1" i="0" u="none" strike="noStrike" cap="none" dirty="0">
                <a:solidFill>
                  <a:srgbClr val="1C6294"/>
                </a:solidFill>
                <a:latin typeface="Times New Roman" panose="02020603050405020304" pitchFamily="18" charset="0"/>
                <a:ea typeface="Times New Roman"/>
                <a:cs typeface="Times New Roman" panose="02020603050405020304" pitchFamily="18" charset="0"/>
                <a:sym typeface="Times New Roman"/>
              </a:rPr>
              <a:t>ortez une attention</a:t>
            </a:r>
            <a:r>
              <a:rPr lang="fr-CA" b="0" i="0" u="none" strike="noStrike" cap="none" dirty="0">
                <a:solidFill>
                  <a:srgbClr val="1C6294"/>
                </a:solidFill>
                <a:latin typeface="Times New Roman" panose="02020603050405020304" pitchFamily="18" charset="0"/>
                <a:ea typeface="Times New Roman"/>
                <a:cs typeface="Times New Roman" panose="02020603050405020304" pitchFamily="18" charset="0"/>
                <a:sym typeface="Times New Roman"/>
              </a:rPr>
              <a:t> particulière afin d’éviter la transmission des pouls. </a:t>
            </a:r>
            <a:r>
              <a:rPr lang="fr-CA" b="1" i="0" u="none" strike="noStrike" cap="none" dirty="0">
                <a:solidFill>
                  <a:srgbClr val="1C6294"/>
                </a:solidFill>
                <a:latin typeface="Times New Roman" panose="02020603050405020304" pitchFamily="18" charset="0"/>
                <a:ea typeface="Times New Roman"/>
                <a:cs typeface="Times New Roman" panose="02020603050405020304" pitchFamily="18" charset="0"/>
                <a:sym typeface="Times New Roman"/>
              </a:rPr>
              <a:t>OBLIGATION DE TRESSER </a:t>
            </a:r>
            <a:r>
              <a:rPr lang="fr-CA" b="0" i="0" u="none" strike="noStrike" cap="none" dirty="0">
                <a:solidFill>
                  <a:srgbClr val="1C6294"/>
                </a:solidFill>
                <a:latin typeface="Times New Roman" panose="02020603050405020304" pitchFamily="18" charset="0"/>
                <a:ea typeface="Times New Roman"/>
                <a:cs typeface="Times New Roman" panose="02020603050405020304" pitchFamily="18" charset="0"/>
                <a:sym typeface="Times New Roman"/>
              </a:rPr>
              <a:t>les cheveux (ou un chignon bien serré). Ne partagez aucun vêtement, utilisez la lavande si vous soupçonnez quelque chose et même, faites le traitement… Si une personne est infectée, il est important de nous aviser et souhaitable d’attendre la fin du traitement pour réintégrer les cours afin d’éviter la propagation</a:t>
            </a: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n’ait pas de gomme dans la bouche;</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respecte les règles de vie de groupe établies par l’entraîneur;</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agisse de façon convenable dans le vestiaire;</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sache qui vient le chercher à la fin du cours;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a:p>
            <a:pPr marL="285750" marR="17780" lvl="0" indent="-285750" algn="l" rtl="0">
              <a:lnSpc>
                <a:spcPct val="100000"/>
              </a:lnSpc>
              <a:spcBef>
                <a:spcPts val="300"/>
              </a:spcBef>
              <a:spcAft>
                <a:spcPts val="0"/>
              </a:spcAft>
              <a:buClr>
                <a:schemeClr val="dk1"/>
              </a:buClr>
              <a:buSzPts val="1800"/>
              <a:buFont typeface="Noto Sans Symbols"/>
              <a:buChar char="✔"/>
            </a:pPr>
            <a:r>
              <a:rPr lang="fr-CA"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rPr>
              <a:t>quitte le vestiaire après avoir récupéré toutes ses choses qui devront être bien identifiées à son nom (gants de barres, poignets élastiques, gourde d’eau, etc.); indiquez le nom complet svp et non seulement les initiales.</a:t>
            </a:r>
            <a:endParaRPr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1778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1778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Twentieth Century"/>
              <a:ea typeface="Twentieth Century"/>
              <a:cs typeface="Twentieth Century"/>
              <a:sym typeface="Twentieth Century"/>
            </a:endParaRPr>
          </a:p>
        </p:txBody>
      </p:sp>
      <p:sp>
        <p:nvSpPr>
          <p:cNvPr id="203" name="Google Shape;203;p10"/>
          <p:cNvSpPr txBox="1">
            <a:spLocks noGrp="1"/>
          </p:cNvSpPr>
          <p:nvPr>
            <p:ph type="title"/>
          </p:nvPr>
        </p:nvSpPr>
        <p:spPr>
          <a:xfrm>
            <a:off x="480539" y="719289"/>
            <a:ext cx="3792553" cy="33159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rgbClr val="0C0C0C"/>
              </a:buClr>
              <a:buSzPts val="3500"/>
              <a:buFont typeface="Twentieth Century"/>
              <a:buNone/>
            </a:pPr>
            <a:br>
              <a:rPr lang="fr-CA" sz="3500" dirty="0">
                <a:latin typeface="Times New Roman" panose="02020603050405020304" pitchFamily="18" charset="0"/>
                <a:cs typeface="Times New Roman" panose="02020603050405020304" pitchFamily="18" charset="0"/>
              </a:rPr>
            </a:br>
            <a:r>
              <a:rPr lang="fr-CA" sz="3500" dirty="0">
                <a:latin typeface="Times New Roman" panose="02020603050405020304" pitchFamily="18" charset="0"/>
                <a:cs typeface="Times New Roman" panose="02020603050405020304" pitchFamily="18" charset="0"/>
              </a:rPr>
              <a:t>LISTE D’ACCESSOIRES ET D’EFFETS PERSONNELS</a:t>
            </a:r>
            <a:br>
              <a:rPr lang="fr-CA" sz="3500" dirty="0">
                <a:latin typeface="Times New Roman" panose="02020603050405020304" pitchFamily="18" charset="0"/>
                <a:cs typeface="Times New Roman" panose="02020603050405020304" pitchFamily="18" charset="0"/>
              </a:rPr>
            </a:br>
            <a:br>
              <a:rPr lang="fr-CA" sz="3500" dirty="0">
                <a:latin typeface="Times New Roman" panose="02020603050405020304" pitchFamily="18" charset="0"/>
                <a:cs typeface="Times New Roman" panose="02020603050405020304" pitchFamily="18" charset="0"/>
              </a:rPr>
            </a:br>
            <a:r>
              <a:rPr lang="fr-CA" sz="2200" i="1" dirty="0">
                <a:latin typeface="Times New Roman" panose="02020603050405020304" pitchFamily="18" charset="0"/>
                <a:cs typeface="Times New Roman" panose="02020603050405020304" pitchFamily="18" charset="0"/>
              </a:rPr>
              <a:t>Prévoir un sac suffisamment grand pour que l’enfant puisse les transporter avec lui</a:t>
            </a:r>
            <a:r>
              <a:rPr lang="fr-CA" sz="2800" dirty="0">
                <a:latin typeface="Times New Roman" panose="02020603050405020304" pitchFamily="18" charset="0"/>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p:txBody>
      </p:sp>
      <p:cxnSp>
        <p:nvCxnSpPr>
          <p:cNvPr id="204" name="Google Shape;204;p10"/>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sp>
        <p:nvSpPr>
          <p:cNvPr id="205" name="Google Shape;205;p10"/>
          <p:cNvSpPr/>
          <p:nvPr/>
        </p:nvSpPr>
        <p:spPr>
          <a:xfrm>
            <a:off x="924387" y="4649822"/>
            <a:ext cx="2801306" cy="1431318"/>
          </a:xfrm>
          <a:custGeom>
            <a:avLst/>
            <a:gdLst/>
            <a:ahLst/>
            <a:cxnLst/>
            <a:rect l="l" t="t" r="r" b="b"/>
            <a:pathLst>
              <a:path w="2268448" h="1745607" extrusionOk="0">
                <a:moveTo>
                  <a:pt x="0" y="290940"/>
                </a:moveTo>
                <a:cubicBezTo>
                  <a:pt x="0" y="130258"/>
                  <a:pt x="130258" y="0"/>
                  <a:pt x="290940" y="0"/>
                </a:cubicBezTo>
                <a:lnTo>
                  <a:pt x="1977508" y="0"/>
                </a:lnTo>
                <a:cubicBezTo>
                  <a:pt x="2138190" y="0"/>
                  <a:pt x="2268448" y="130258"/>
                  <a:pt x="2268448" y="290940"/>
                </a:cubicBezTo>
                <a:lnTo>
                  <a:pt x="2268448" y="1454667"/>
                </a:lnTo>
                <a:cubicBezTo>
                  <a:pt x="2268448" y="1615349"/>
                  <a:pt x="2138190" y="1745607"/>
                  <a:pt x="1977508" y="1745607"/>
                </a:cubicBezTo>
                <a:lnTo>
                  <a:pt x="290940" y="1745607"/>
                </a:lnTo>
                <a:cubicBezTo>
                  <a:pt x="130258" y="1745607"/>
                  <a:pt x="0" y="1615349"/>
                  <a:pt x="0" y="1454667"/>
                </a:cubicBezTo>
                <a:lnTo>
                  <a:pt x="0" y="290940"/>
                </a:lnTo>
                <a:close/>
              </a:path>
            </a:pathLst>
          </a:custGeom>
          <a:solidFill>
            <a:srgbClr val="CFE6F6"/>
          </a:solidFill>
          <a:ln>
            <a:noFill/>
          </a:ln>
          <a:effectLst>
            <a:outerShdw blurRad="76200" dist="25400" dir="5400000" algn="ctr" rotWithShape="0">
              <a:srgbClr val="000000">
                <a:alpha val="60000"/>
              </a:srgbClr>
            </a:outerShdw>
          </a:effectLst>
        </p:spPr>
        <p:txBody>
          <a:bodyPr spcFirstLastPara="1" wrap="square" lIns="176650" tIns="176650" rIns="176650" bIns="176650" anchor="ctr" anchorCtr="0">
            <a:noAutofit/>
          </a:bodyPr>
          <a:lstStyle/>
          <a:p>
            <a:pPr marL="0" marR="0" lvl="0" indent="0" algn="ctr" rtl="0">
              <a:lnSpc>
                <a:spcPct val="90000"/>
              </a:lnSpc>
              <a:spcBef>
                <a:spcPts val="0"/>
              </a:spcBef>
              <a:spcAft>
                <a:spcPts val="0"/>
              </a:spcAft>
              <a:buClr>
                <a:schemeClr val="dk1"/>
              </a:buClr>
              <a:buSzPts val="2400"/>
              <a:buFont typeface="Twentieth Century"/>
              <a:buNone/>
            </a:pPr>
            <a:r>
              <a:rPr lang="fr-CA" sz="2400" b="1" i="0" u="none" strike="noStrike" cap="none" dirty="0">
                <a:solidFill>
                  <a:schemeClr val="dk1"/>
                </a:solidFill>
                <a:latin typeface="+mn-lt"/>
                <a:ea typeface="Twentieth Century"/>
                <a:cs typeface="Twentieth Century"/>
                <a:sym typeface="Twentieth Century"/>
              </a:rPr>
              <a:t>Bien identifier</a:t>
            </a:r>
            <a:r>
              <a:rPr lang="fr-CA" sz="2400" b="0" i="0" u="none" strike="noStrike" cap="none" dirty="0">
                <a:solidFill>
                  <a:schemeClr val="dk1"/>
                </a:solidFill>
                <a:latin typeface="+mn-lt"/>
                <a:ea typeface="Twentieth Century"/>
                <a:cs typeface="Twentieth Century"/>
                <a:sym typeface="Twentieth Century"/>
              </a:rPr>
              <a:t> chaque article; pas seulement avec les initiales</a:t>
            </a:r>
            <a:endParaRPr sz="1400" b="0" i="0" u="none" strike="noStrike" cap="none" dirty="0">
              <a:solidFill>
                <a:srgbClr val="000000"/>
              </a:solidFill>
              <a:latin typeface="+mn-lt"/>
              <a:ea typeface="Arial"/>
              <a:cs typeface="Arial"/>
              <a:sym typeface="Arial"/>
            </a:endParaRPr>
          </a:p>
        </p:txBody>
      </p:sp>
      <p:sp>
        <p:nvSpPr>
          <p:cNvPr id="206" name="Google Shape;206;p10"/>
          <p:cNvSpPr txBox="1"/>
          <p:nvPr/>
        </p:nvSpPr>
        <p:spPr>
          <a:xfrm>
            <a:off x="4753631" y="1009650"/>
            <a:ext cx="7037505" cy="4838700"/>
          </a:xfrm>
          <a:prstGeom prst="rect">
            <a:avLst/>
          </a:prstGeom>
          <a:solidFill>
            <a:srgbClr val="CFE6F6"/>
          </a:solidFill>
          <a:ln>
            <a:noFill/>
          </a:ln>
        </p:spPr>
        <p:txBody>
          <a:bodyPr spcFirstLastPara="1" wrap="square" lIns="45700" tIns="45700" rIns="45700" bIns="45700" anchor="ctr" anchorCtr="0">
            <a:normAutofit/>
          </a:bodyPr>
          <a:lstStyle/>
          <a:p>
            <a:pPr marL="91440" marR="0" lvl="0" indent="-146050" algn="l" rtl="0">
              <a:lnSpc>
                <a:spcPct val="90000"/>
              </a:lnSpc>
              <a:spcBef>
                <a:spcPts val="800"/>
              </a:spcBef>
              <a:spcAft>
                <a:spcPts val="0"/>
              </a:spcAft>
              <a:buClr>
                <a:schemeClr val="accent1"/>
              </a:buClr>
              <a:buSzPts val="2300"/>
              <a:buFont typeface="Noto Sans Symbols"/>
              <a:buChar char="⮚"/>
            </a:pPr>
            <a:r>
              <a:rPr lang="fr-CA" sz="2300" b="1" i="1" u="none" strike="noStrike" cap="none" dirty="0">
                <a:solidFill>
                  <a:schemeClr val="dk1"/>
                </a:solidFill>
                <a:latin typeface="+mn-lt"/>
                <a:ea typeface="Twentieth Century"/>
                <a:cs typeface="Twentieth Century"/>
                <a:sym typeface="Twentieth Century"/>
              </a:rPr>
              <a:t>Ton « </a:t>
            </a:r>
            <a:r>
              <a:rPr lang="fr-CA" sz="2300" b="1" i="1" u="none" strike="noStrike" cap="none" dirty="0" err="1">
                <a:solidFill>
                  <a:schemeClr val="dk1"/>
                </a:solidFill>
                <a:latin typeface="+mn-lt"/>
                <a:ea typeface="Twentieth Century"/>
                <a:cs typeface="Twentieth Century"/>
                <a:sym typeface="Twentieth Century"/>
              </a:rPr>
              <a:t>EpiPen</a:t>
            </a:r>
            <a:r>
              <a:rPr lang="fr-CA" sz="2300" b="1" i="1" u="none" strike="noStrike" cap="none" dirty="0">
                <a:solidFill>
                  <a:schemeClr val="dk1"/>
                </a:solidFill>
                <a:latin typeface="+mn-lt"/>
                <a:ea typeface="Twentieth Century"/>
                <a:cs typeface="Twentieth Century"/>
                <a:sym typeface="Twentieth Century"/>
              </a:rPr>
              <a:t> » </a:t>
            </a:r>
            <a:r>
              <a:rPr lang="fr-CA" sz="2300" b="0" i="1" u="none" strike="noStrike" cap="none" dirty="0">
                <a:solidFill>
                  <a:schemeClr val="dk1"/>
                </a:solidFill>
                <a:latin typeface="+mn-lt"/>
                <a:ea typeface="Twentieth Century"/>
                <a:cs typeface="Twentieth Century"/>
                <a:sym typeface="Twentieth Century"/>
              </a:rPr>
              <a:t>si tu as une allergie sévère (qui le nécessite)</a:t>
            </a:r>
            <a:endParaRPr sz="1400" b="0" i="0" u="none" strike="noStrike" cap="none" dirty="0">
              <a:solidFill>
                <a:srgbClr val="000000"/>
              </a:solidFill>
              <a:latin typeface="+mn-lt"/>
              <a:ea typeface="Arial"/>
              <a:cs typeface="Arial"/>
              <a:sym typeface="Arial"/>
            </a:endParaRPr>
          </a:p>
          <a:p>
            <a:pPr marL="91440" marR="0" lvl="0" indent="-91440" algn="l" rtl="0">
              <a:lnSpc>
                <a:spcPct val="90000"/>
              </a:lnSpc>
              <a:spcBef>
                <a:spcPts val="800"/>
              </a:spcBef>
              <a:spcAft>
                <a:spcPts val="0"/>
              </a:spcAft>
              <a:buClr>
                <a:schemeClr val="accent1"/>
              </a:buClr>
              <a:buSzPts val="2000"/>
              <a:buFont typeface="Noto Sans Symbols"/>
              <a:buChar char="⮚"/>
            </a:pPr>
            <a:r>
              <a:rPr lang="fr-CA" sz="2000" b="0" i="1" u="none" strike="noStrike" cap="none" dirty="0">
                <a:latin typeface="+mn-lt"/>
                <a:ea typeface="Twentieth Century"/>
                <a:cs typeface="Twentieth Century"/>
                <a:sym typeface="Twentieth Century"/>
              </a:rPr>
              <a:t>Gourde d’eau</a:t>
            </a:r>
            <a:endParaRPr sz="1400" b="0" i="0" u="none" strike="noStrike" cap="none" dirty="0">
              <a:latin typeface="+mn-lt"/>
              <a:ea typeface="Arial"/>
              <a:cs typeface="Arial"/>
              <a:sym typeface="Arial"/>
            </a:endParaRPr>
          </a:p>
          <a:p>
            <a:pPr marL="91440" marR="0" lvl="0" indent="-91440" algn="l" rtl="0">
              <a:lnSpc>
                <a:spcPct val="90000"/>
              </a:lnSpc>
              <a:spcBef>
                <a:spcPts val="800"/>
              </a:spcBef>
              <a:spcAft>
                <a:spcPts val="0"/>
              </a:spcAft>
              <a:buClr>
                <a:schemeClr val="accent1"/>
              </a:buClr>
              <a:buSzPts val="2000"/>
              <a:buFont typeface="Noto Sans Symbols"/>
              <a:buChar char="⮚"/>
            </a:pPr>
            <a:r>
              <a:rPr lang="fr-CA" sz="2000" b="0" i="0" u="none" strike="noStrike" cap="none" dirty="0">
                <a:solidFill>
                  <a:schemeClr val="dk1"/>
                </a:solidFill>
                <a:latin typeface="+mn-lt"/>
                <a:ea typeface="Twentieth Century"/>
                <a:cs typeface="Twentieth Century"/>
                <a:sym typeface="Twentieth Century"/>
              </a:rPr>
              <a:t>Papier mouchoir </a:t>
            </a:r>
            <a:endParaRPr sz="1400" b="0" i="0" u="none" strike="noStrike" cap="none" dirty="0">
              <a:solidFill>
                <a:srgbClr val="000000"/>
              </a:solidFill>
              <a:latin typeface="+mn-lt"/>
              <a:ea typeface="Arial"/>
              <a:cs typeface="Arial"/>
              <a:sym typeface="Arial"/>
            </a:endParaRPr>
          </a:p>
          <a:p>
            <a:pPr marL="91440" marR="0" lvl="0" indent="-91440" algn="l" rtl="0">
              <a:lnSpc>
                <a:spcPct val="90000"/>
              </a:lnSpc>
              <a:spcBef>
                <a:spcPts val="800"/>
              </a:spcBef>
              <a:spcAft>
                <a:spcPts val="0"/>
              </a:spcAft>
              <a:buClr>
                <a:schemeClr val="accent1"/>
              </a:buClr>
              <a:buSzPts val="2000"/>
              <a:buFont typeface="Noto Sans Symbols"/>
              <a:buChar char="⮚"/>
            </a:pPr>
            <a:r>
              <a:rPr lang="fr-CA" sz="2000" b="0" i="0" u="none" strike="noStrike" cap="none" dirty="0">
                <a:solidFill>
                  <a:schemeClr val="dk1"/>
                </a:solidFill>
                <a:latin typeface="+mn-lt"/>
                <a:ea typeface="Twentieth Century"/>
                <a:cs typeface="Twentieth Century"/>
                <a:sym typeface="Twentieth Century"/>
              </a:rPr>
              <a:t>Des élastiques et « </a:t>
            </a:r>
            <a:r>
              <a:rPr lang="fr-CA" sz="2000" b="0" i="0" u="none" strike="noStrike" cap="none" dirty="0" err="1">
                <a:solidFill>
                  <a:schemeClr val="dk1"/>
                </a:solidFill>
                <a:latin typeface="+mn-lt"/>
                <a:ea typeface="Twentieth Century"/>
                <a:cs typeface="Twentieth Century"/>
                <a:sym typeface="Twentieth Century"/>
              </a:rPr>
              <a:t>bobépines</a:t>
            </a:r>
            <a:r>
              <a:rPr lang="fr-CA" sz="2000" b="0" i="0" u="none" strike="noStrike" cap="none" dirty="0">
                <a:solidFill>
                  <a:schemeClr val="dk1"/>
                </a:solidFill>
                <a:latin typeface="+mn-lt"/>
                <a:ea typeface="Twentieth Century"/>
                <a:cs typeface="Twentieth Century"/>
                <a:sym typeface="Twentieth Century"/>
              </a:rPr>
              <a:t> » supplémentaires si requis</a:t>
            </a:r>
            <a:endParaRPr sz="1400" b="0" i="0" u="none" strike="noStrike" cap="none" dirty="0">
              <a:solidFill>
                <a:srgbClr val="000000"/>
              </a:solidFill>
              <a:latin typeface="+mn-lt"/>
              <a:ea typeface="Arial"/>
              <a:cs typeface="Arial"/>
              <a:sym typeface="Arial"/>
            </a:endParaRPr>
          </a:p>
          <a:p>
            <a:pPr marL="91440" marR="0" lvl="0" indent="0" algn="l" rtl="0">
              <a:lnSpc>
                <a:spcPct val="90000"/>
              </a:lnSpc>
              <a:spcBef>
                <a:spcPts val="800"/>
              </a:spcBef>
              <a:spcAft>
                <a:spcPts val="0"/>
              </a:spcAft>
              <a:buClr>
                <a:schemeClr val="accent1"/>
              </a:buClr>
              <a:buSzPts val="2000"/>
              <a:buFont typeface="Noto Sans Symbols"/>
              <a:buNone/>
            </a:pPr>
            <a:endParaRPr sz="2000" b="0" i="0" u="none" strike="noStrike" cap="none" dirty="0">
              <a:solidFill>
                <a:schemeClr val="dk1"/>
              </a:solidFill>
              <a:latin typeface="+mn-lt"/>
              <a:ea typeface="Twentieth Century"/>
              <a:cs typeface="Twentieth Century"/>
              <a:sym typeface="Twentieth Century"/>
            </a:endParaRPr>
          </a:p>
          <a:p>
            <a:pPr marL="91440" marR="0" lvl="0" indent="-91440" algn="l" rtl="0">
              <a:lnSpc>
                <a:spcPct val="90000"/>
              </a:lnSpc>
              <a:spcBef>
                <a:spcPts val="800"/>
              </a:spcBef>
              <a:spcAft>
                <a:spcPts val="0"/>
              </a:spcAft>
              <a:buClr>
                <a:schemeClr val="accent1"/>
              </a:buClr>
              <a:buSzPts val="2000"/>
              <a:buFont typeface="Noto Sans Symbols"/>
              <a:buChar char="⮚"/>
            </a:pPr>
            <a:r>
              <a:rPr lang="fr-CA" sz="2000" b="1" i="1" u="none" strike="noStrike" cap="none" dirty="0">
                <a:solidFill>
                  <a:schemeClr val="dk1"/>
                </a:solidFill>
                <a:latin typeface="+mn-lt"/>
                <a:ea typeface="Twentieth Century"/>
                <a:cs typeface="Twentieth Century"/>
                <a:sym typeface="Twentieth Century"/>
              </a:rPr>
              <a:t>Pour les gymnastes qui ont des gants de barres asymétriques :</a:t>
            </a:r>
            <a:endParaRPr sz="2300" b="0" i="1" u="none" strike="noStrike" cap="none" dirty="0">
              <a:solidFill>
                <a:schemeClr val="dk1"/>
              </a:solidFill>
              <a:latin typeface="+mn-lt"/>
              <a:ea typeface="Twentieth Century"/>
              <a:cs typeface="Twentieth Century"/>
              <a:sym typeface="Twentieth Century"/>
            </a:endParaRPr>
          </a:p>
          <a:p>
            <a:pPr marL="448056" marR="0" lvl="2" indent="-133350" algn="l" rtl="0">
              <a:lnSpc>
                <a:spcPct val="90000"/>
              </a:lnSpc>
              <a:spcBef>
                <a:spcPts val="400"/>
              </a:spcBef>
              <a:spcAft>
                <a:spcPts val="0"/>
              </a:spcAft>
              <a:buClr>
                <a:schemeClr val="accent1"/>
              </a:buClr>
              <a:buSzPts val="2100"/>
              <a:buFont typeface="Noto Sans Symbols"/>
              <a:buChar char="✔"/>
            </a:pPr>
            <a:r>
              <a:rPr lang="fr-CA" sz="2100" b="0" i="0" u="none" strike="noStrike" cap="none" dirty="0">
                <a:solidFill>
                  <a:schemeClr val="dk1"/>
                </a:solidFill>
                <a:latin typeface="+mn-lt"/>
                <a:ea typeface="Twentieth Century"/>
                <a:cs typeface="Twentieth Century"/>
                <a:sym typeface="Twentieth Century"/>
              </a:rPr>
              <a:t>Plat de plastique qui ferme étanche (assez grand pour ½  bloc de magnésium)</a:t>
            </a:r>
            <a:endParaRPr sz="2100" b="0" i="0" u="none" strike="noStrike" cap="none" dirty="0">
              <a:solidFill>
                <a:srgbClr val="FF0000"/>
              </a:solidFill>
              <a:latin typeface="+mn-lt"/>
              <a:ea typeface="Twentieth Century"/>
              <a:cs typeface="Twentieth Century"/>
              <a:sym typeface="Twentieth Century"/>
            </a:endParaRPr>
          </a:p>
          <a:p>
            <a:pPr marL="448056" marR="0" lvl="2" indent="-133350" algn="l" rtl="0">
              <a:lnSpc>
                <a:spcPct val="90000"/>
              </a:lnSpc>
              <a:spcBef>
                <a:spcPts val="600"/>
              </a:spcBef>
              <a:spcAft>
                <a:spcPts val="0"/>
              </a:spcAft>
              <a:buClr>
                <a:schemeClr val="accent1"/>
              </a:buClr>
              <a:buSzPts val="2100"/>
              <a:buFont typeface="Noto Sans Symbols"/>
              <a:buChar char="✔"/>
            </a:pPr>
            <a:r>
              <a:rPr lang="fr-CA" sz="2100" b="0" i="0" u="none" strike="noStrike" cap="none" dirty="0">
                <a:solidFill>
                  <a:schemeClr val="dk1"/>
                </a:solidFill>
                <a:latin typeface="+mn-lt"/>
                <a:ea typeface="Twentieth Century"/>
                <a:cs typeface="Twentieth Century"/>
                <a:sym typeface="Twentieth Century"/>
              </a:rPr>
              <a:t>Gants de barres asymétriques et poignets élastiques</a:t>
            </a:r>
            <a:endParaRPr sz="1400" b="0" i="0" u="none" strike="noStrike" cap="none" dirty="0">
              <a:solidFill>
                <a:srgbClr val="000000"/>
              </a:solidFill>
              <a:latin typeface="+mn-lt"/>
              <a:ea typeface="Arial"/>
              <a:cs typeface="Arial"/>
              <a:sym typeface="Arial"/>
            </a:endParaRPr>
          </a:p>
          <a:p>
            <a:pPr marL="447675" marR="0" lvl="2" indent="-133350" algn="l" rtl="0">
              <a:lnSpc>
                <a:spcPct val="90000"/>
              </a:lnSpc>
              <a:spcBef>
                <a:spcPts val="600"/>
              </a:spcBef>
              <a:spcAft>
                <a:spcPts val="0"/>
              </a:spcAft>
              <a:buClr>
                <a:schemeClr val="accent1"/>
              </a:buClr>
              <a:buSzPts val="2100"/>
              <a:buFont typeface="Noto Sans Symbols"/>
              <a:buChar char="✔"/>
            </a:pPr>
            <a:r>
              <a:rPr lang="fr-CA" sz="2100" b="0" i="0" u="none" strike="noStrike" cap="none" dirty="0">
                <a:solidFill>
                  <a:schemeClr val="dk1"/>
                </a:solidFill>
                <a:latin typeface="+mn-lt"/>
                <a:ea typeface="Twentieth Century"/>
                <a:cs typeface="Twentieth Century"/>
                <a:sym typeface="Twentieth Century"/>
              </a:rPr>
              <a:t>Petit vaporisateur d’eau personnel </a:t>
            </a:r>
            <a:r>
              <a:rPr lang="fr-CA" sz="2100" b="1" i="0" u="none" strike="noStrike" cap="none" dirty="0">
                <a:solidFill>
                  <a:schemeClr val="dk1"/>
                </a:solidFill>
                <a:latin typeface="+mn-lt"/>
                <a:ea typeface="Twentieth Century"/>
                <a:cs typeface="Twentieth Century"/>
                <a:sym typeface="Twentieth Century"/>
              </a:rPr>
              <a:t>bien rempli à chaque cours </a:t>
            </a:r>
            <a:r>
              <a:rPr lang="fr-CA" sz="2100" b="0" i="0" u="none" strike="noStrike" cap="none" dirty="0">
                <a:solidFill>
                  <a:schemeClr val="dk1"/>
                </a:solidFill>
                <a:latin typeface="+mn-lt"/>
                <a:ea typeface="Twentieth Century"/>
                <a:cs typeface="Twentieth Century"/>
                <a:sym typeface="Twentieth Century"/>
              </a:rPr>
              <a:t>(pour les gants de barres)</a:t>
            </a:r>
            <a:endParaRPr sz="1400" b="0" i="0" u="none" strike="noStrike" cap="none" dirty="0">
              <a:solidFill>
                <a:srgbClr val="000000"/>
              </a:solidFill>
              <a:latin typeface="+mn-lt"/>
              <a:ea typeface="Arial"/>
              <a:cs typeface="Arial"/>
              <a:sym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5797</TotalTime>
  <Words>1965</Words>
  <Application>Microsoft Office PowerPoint</Application>
  <PresentationFormat>Grand écran</PresentationFormat>
  <Paragraphs>188</Paragraphs>
  <Slides>14</Slides>
  <Notes>13</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14</vt:i4>
      </vt:variant>
    </vt:vector>
  </HeadingPairs>
  <TitlesOfParts>
    <vt:vector size="27" baseType="lpstr">
      <vt:lpstr>Architects Daughter</vt:lpstr>
      <vt:lpstr>Arial</vt:lpstr>
      <vt:lpstr>Bernard MT Condensed</vt:lpstr>
      <vt:lpstr>Calibri</vt:lpstr>
      <vt:lpstr>KG Second Chances Sketch</vt:lpstr>
      <vt:lpstr>Noto Sans Symbols</vt:lpstr>
      <vt:lpstr>Segoe UI Historic</vt:lpstr>
      <vt:lpstr>Times New Roman</vt:lpstr>
      <vt:lpstr>Tw Cen MT</vt:lpstr>
      <vt:lpstr>Tw Cen MT Condensed</vt:lpstr>
      <vt:lpstr>Twentieth Century</vt:lpstr>
      <vt:lpstr>Wingdings 3</vt:lpstr>
      <vt:lpstr>Intégral</vt:lpstr>
      <vt:lpstr>Présentation PowerPoint</vt:lpstr>
      <vt:lpstr>Présentation PowerPoint</vt:lpstr>
      <vt:lpstr>Pour toutes QuestionS </vt:lpstr>
      <vt:lpstr>informations </vt:lpstr>
      <vt:lpstr>Présentation PowerPoint</vt:lpstr>
      <vt:lpstr>Présentation PowerPoint</vt:lpstr>
      <vt:lpstr>BOUTIQUE GYM</vt:lpstr>
      <vt:lpstr>Présentation PowerPoint</vt:lpstr>
      <vt:lpstr> LISTE D’ACCESSOIRES ET D’EFFETS PERSONNELS  Prévoir un sac suffisamment grand pour que l’enfant puisse les transporter avec lui </vt:lpstr>
      <vt:lpstr>AVANT DE PARTIR DE LA MAISON</vt:lpstr>
      <vt:lpstr>Présentation PowerPoint</vt:lpstr>
      <vt:lpstr>Moyens de communication</vt:lpstr>
      <vt:lpstr>AIDE-MÉMOIRE</vt:lpstr>
      <vt:lpstr>BONNE SESSION GYMNIQUE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Brigitte Vézina</dc:creator>
  <cp:lastModifiedBy>Brigitte Vézina</cp:lastModifiedBy>
  <cp:revision>182</cp:revision>
  <dcterms:created xsi:type="dcterms:W3CDTF">2020-08-29T17:27:14Z</dcterms:created>
  <dcterms:modified xsi:type="dcterms:W3CDTF">2022-09-01T22:06:27Z</dcterms:modified>
</cp:coreProperties>
</file>